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Lst>
  <p:sldIdLst>
    <p:sldId id="256" r:id="rId2"/>
    <p:sldId id="258" r:id="rId3"/>
    <p:sldId id="279" r:id="rId4"/>
    <p:sldId id="262" r:id="rId5"/>
    <p:sldId id="261" r:id="rId6"/>
    <p:sldId id="280" r:id="rId7"/>
    <p:sldId id="281" r:id="rId8"/>
    <p:sldId id="264" r:id="rId9"/>
    <p:sldId id="265" r:id="rId10"/>
    <p:sldId id="266" r:id="rId11"/>
    <p:sldId id="267" r:id="rId12"/>
    <p:sldId id="268" r:id="rId13"/>
    <p:sldId id="270" r:id="rId14"/>
    <p:sldId id="272" r:id="rId15"/>
    <p:sldId id="273" r:id="rId16"/>
    <p:sldId id="274" r:id="rId17"/>
    <p:sldId id="277" r:id="rId18"/>
    <p:sldId id="278" r:id="rId19"/>
    <p:sldId id="276" r:id="rId20"/>
    <p:sldId id="275" r:id="rId21"/>
    <p:sldId id="269"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950D1-300F-4767-B07F-710CB720C8E5}"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SG"/>
        </a:p>
      </dgm:t>
    </dgm:pt>
    <dgm:pt modelId="{E8243704-CD3E-4510-851B-938764BE5E29}">
      <dgm:prSet phldrT="[Text]"/>
      <dgm:spPr/>
      <dgm:t>
        <a:bodyPr/>
        <a:lstStyle/>
        <a:p>
          <a:r>
            <a:rPr lang="en-SG" dirty="0"/>
            <a:t>Staff module is accessible by library manager to add, modify or delete library staff records</a:t>
          </a:r>
        </a:p>
      </dgm:t>
    </dgm:pt>
    <dgm:pt modelId="{4FF32BDE-79E2-4C62-BED4-22822BA40E8E}" type="parTrans" cxnId="{10416785-A4F7-4D70-B14E-F5BA8BF9B3CE}">
      <dgm:prSet/>
      <dgm:spPr/>
      <dgm:t>
        <a:bodyPr/>
        <a:lstStyle/>
        <a:p>
          <a:endParaRPr lang="en-SG"/>
        </a:p>
      </dgm:t>
    </dgm:pt>
    <dgm:pt modelId="{26B0CF04-37B0-4BF8-8A19-CE8566080B46}" type="sibTrans" cxnId="{10416785-A4F7-4D70-B14E-F5BA8BF9B3CE}">
      <dgm:prSet/>
      <dgm:spPr/>
      <dgm:t>
        <a:bodyPr/>
        <a:lstStyle/>
        <a:p>
          <a:endParaRPr lang="en-SG"/>
        </a:p>
      </dgm:t>
    </dgm:pt>
    <dgm:pt modelId="{DF32C848-E2FF-44E0-88AE-FCF2E94DAC81}">
      <dgm:prSet phldrT="[Text]"/>
      <dgm:spPr/>
      <dgm:t>
        <a:bodyPr/>
        <a:lstStyle/>
        <a:p>
          <a:r>
            <a:rPr lang="en-SG" dirty="0"/>
            <a:t>Books module is accessible by library staff for purpose of knowing where is physical book placed and to replenish</a:t>
          </a:r>
        </a:p>
      </dgm:t>
    </dgm:pt>
    <dgm:pt modelId="{DCED1FB0-AAB8-4863-A7D0-89474E58E257}" type="parTrans" cxnId="{1A4ACD5E-31A2-4760-8F63-9E7117D106BB}">
      <dgm:prSet/>
      <dgm:spPr/>
      <dgm:t>
        <a:bodyPr/>
        <a:lstStyle/>
        <a:p>
          <a:endParaRPr lang="en-SG"/>
        </a:p>
      </dgm:t>
    </dgm:pt>
    <dgm:pt modelId="{FAE424D1-68B6-49A6-AF3B-92B2A7DDEBB8}" type="sibTrans" cxnId="{1A4ACD5E-31A2-4760-8F63-9E7117D106BB}">
      <dgm:prSet/>
      <dgm:spPr/>
      <dgm:t>
        <a:bodyPr/>
        <a:lstStyle/>
        <a:p>
          <a:endParaRPr lang="en-SG"/>
        </a:p>
      </dgm:t>
    </dgm:pt>
    <dgm:pt modelId="{62310AEA-BB92-43D8-9634-BA9729B41810}">
      <dgm:prSet phldrT="[Text]"/>
      <dgm:spPr/>
      <dgm:t>
        <a:bodyPr/>
        <a:lstStyle/>
        <a:p>
          <a:r>
            <a:rPr lang="en-SG" dirty="0"/>
            <a:t>A few terminals will be setup for members to browse books menu</a:t>
          </a:r>
        </a:p>
      </dgm:t>
    </dgm:pt>
    <dgm:pt modelId="{7199F613-E39C-4224-A2E2-FA0BA9D14BF6}" type="parTrans" cxnId="{1ECD504E-6C90-4F1C-B70C-C5AD966AA957}">
      <dgm:prSet/>
      <dgm:spPr/>
      <dgm:t>
        <a:bodyPr/>
        <a:lstStyle/>
        <a:p>
          <a:endParaRPr lang="en-SG"/>
        </a:p>
      </dgm:t>
    </dgm:pt>
    <dgm:pt modelId="{2127035D-C7C5-4695-9DF0-708375ACF71F}" type="sibTrans" cxnId="{1ECD504E-6C90-4F1C-B70C-C5AD966AA957}">
      <dgm:prSet/>
      <dgm:spPr/>
      <dgm:t>
        <a:bodyPr/>
        <a:lstStyle/>
        <a:p>
          <a:endParaRPr lang="en-SG"/>
        </a:p>
      </dgm:t>
    </dgm:pt>
    <dgm:pt modelId="{93BF79C5-0C62-4743-9E84-D9447DE86B64}" type="pres">
      <dgm:prSet presAssocID="{175950D1-300F-4767-B07F-710CB720C8E5}" presName="Name0" presStyleCnt="0">
        <dgm:presLayoutVars>
          <dgm:dir/>
          <dgm:resizeHandles val="exact"/>
        </dgm:presLayoutVars>
      </dgm:prSet>
      <dgm:spPr/>
    </dgm:pt>
    <dgm:pt modelId="{2A9E9119-2729-48B3-A8E6-F81ED8DDDC75}" type="pres">
      <dgm:prSet presAssocID="{E8243704-CD3E-4510-851B-938764BE5E29}" presName="composite" presStyleCnt="0"/>
      <dgm:spPr/>
    </dgm:pt>
    <dgm:pt modelId="{CC9661B9-4BE6-4EBF-8F4C-6F96F959FB13}" type="pres">
      <dgm:prSet presAssocID="{E8243704-CD3E-4510-851B-938764BE5E29}" presName="rect1" presStyleLbl="bgShp"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Woman using laptop"/>
        </a:ext>
      </dgm:extLst>
    </dgm:pt>
    <dgm:pt modelId="{972D1EC0-8561-4519-BF17-543BB3A812FB}" type="pres">
      <dgm:prSet presAssocID="{E8243704-CD3E-4510-851B-938764BE5E29}" presName="rect2" presStyleLbl="trBgShp" presStyleIdx="0" presStyleCnt="3" custLinFactY="26320" custLinFactNeighborY="100000">
        <dgm:presLayoutVars>
          <dgm:bulletEnabled val="1"/>
        </dgm:presLayoutVars>
      </dgm:prSet>
      <dgm:spPr/>
    </dgm:pt>
    <dgm:pt modelId="{DA86B0B7-7C5A-4E7D-AC73-DF7577D83F76}" type="pres">
      <dgm:prSet presAssocID="{26B0CF04-37B0-4BF8-8A19-CE8566080B46}" presName="sibTrans" presStyleCnt="0"/>
      <dgm:spPr/>
    </dgm:pt>
    <dgm:pt modelId="{C87811DC-87AC-4BEB-BBD9-498114C2BA8A}" type="pres">
      <dgm:prSet presAssocID="{DF32C848-E2FF-44E0-88AE-FCF2E94DAC81}" presName="composite" presStyleCnt="0"/>
      <dgm:spPr/>
    </dgm:pt>
    <dgm:pt modelId="{0CF785C1-A706-49C0-A7A7-CF55E9B3BF80}" type="pres">
      <dgm:prSet presAssocID="{DF32C848-E2FF-44E0-88AE-FCF2E94DAC81}" presName="rect1" presStyleLbl="bgShp"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Person taking book from bookshelf"/>
        </a:ext>
      </dgm:extLst>
    </dgm:pt>
    <dgm:pt modelId="{482A2B23-BE91-4927-BEB9-40F8FE45033D}" type="pres">
      <dgm:prSet presAssocID="{DF32C848-E2FF-44E0-88AE-FCF2E94DAC81}" presName="rect2" presStyleLbl="trBgShp" presStyleIdx="1" presStyleCnt="3" custLinFactY="26560" custLinFactNeighborY="100000">
        <dgm:presLayoutVars>
          <dgm:bulletEnabled val="1"/>
        </dgm:presLayoutVars>
      </dgm:prSet>
      <dgm:spPr/>
    </dgm:pt>
    <dgm:pt modelId="{43218695-5F41-467F-BFAF-D88B7BA31CDC}" type="pres">
      <dgm:prSet presAssocID="{FAE424D1-68B6-49A6-AF3B-92B2A7DDEBB8}" presName="sibTrans" presStyleCnt="0"/>
      <dgm:spPr/>
    </dgm:pt>
    <dgm:pt modelId="{1A7C0EBD-FEEF-4AD2-ADAA-A7686F9D99EC}" type="pres">
      <dgm:prSet presAssocID="{62310AEA-BB92-43D8-9634-BA9729B41810}" presName="composite" presStyleCnt="0"/>
      <dgm:spPr/>
    </dgm:pt>
    <dgm:pt modelId="{4B57B344-CE83-4322-BFB5-3C2CE95E32F2}" type="pres">
      <dgm:prSet presAssocID="{62310AEA-BB92-43D8-9634-BA9729B41810}" presName="rect1" presStyleLbl="bgShp"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Kid in paid shirt using desktop computer in classroom"/>
        </a:ext>
      </dgm:extLst>
    </dgm:pt>
    <dgm:pt modelId="{1A4BC0F1-F770-4521-BF76-56C0D973909E}" type="pres">
      <dgm:prSet presAssocID="{62310AEA-BB92-43D8-9634-BA9729B41810}" presName="rect2" presStyleLbl="trBgShp" presStyleIdx="2" presStyleCnt="3" custLinFactY="26079" custLinFactNeighborY="100000">
        <dgm:presLayoutVars>
          <dgm:bulletEnabled val="1"/>
        </dgm:presLayoutVars>
      </dgm:prSet>
      <dgm:spPr/>
    </dgm:pt>
  </dgm:ptLst>
  <dgm:cxnLst>
    <dgm:cxn modelId="{F9797914-6689-4115-BA16-92A957B87903}" type="presOf" srcId="{E8243704-CD3E-4510-851B-938764BE5E29}" destId="{972D1EC0-8561-4519-BF17-543BB3A812FB}" srcOrd="0" destOrd="0" presId="urn:microsoft.com/office/officeart/2008/layout/BendingPictureSemiTransparentText"/>
    <dgm:cxn modelId="{1A4ACD5E-31A2-4760-8F63-9E7117D106BB}" srcId="{175950D1-300F-4767-B07F-710CB720C8E5}" destId="{DF32C848-E2FF-44E0-88AE-FCF2E94DAC81}" srcOrd="1" destOrd="0" parTransId="{DCED1FB0-AAB8-4863-A7D0-89474E58E257}" sibTransId="{FAE424D1-68B6-49A6-AF3B-92B2A7DDEBB8}"/>
    <dgm:cxn modelId="{1ECD504E-6C90-4F1C-B70C-C5AD966AA957}" srcId="{175950D1-300F-4767-B07F-710CB720C8E5}" destId="{62310AEA-BB92-43D8-9634-BA9729B41810}" srcOrd="2" destOrd="0" parTransId="{7199F613-E39C-4224-A2E2-FA0BA9D14BF6}" sibTransId="{2127035D-C7C5-4695-9DF0-708375ACF71F}"/>
    <dgm:cxn modelId="{34F44F54-76AE-42E5-A113-BAF7ED88FF1B}" type="presOf" srcId="{DF32C848-E2FF-44E0-88AE-FCF2E94DAC81}" destId="{482A2B23-BE91-4927-BEB9-40F8FE45033D}" srcOrd="0" destOrd="0" presId="urn:microsoft.com/office/officeart/2008/layout/BendingPictureSemiTransparentText"/>
    <dgm:cxn modelId="{10416785-A4F7-4D70-B14E-F5BA8BF9B3CE}" srcId="{175950D1-300F-4767-B07F-710CB720C8E5}" destId="{E8243704-CD3E-4510-851B-938764BE5E29}" srcOrd="0" destOrd="0" parTransId="{4FF32BDE-79E2-4C62-BED4-22822BA40E8E}" sibTransId="{26B0CF04-37B0-4BF8-8A19-CE8566080B46}"/>
    <dgm:cxn modelId="{CDCF91B8-9A16-4C83-B27B-B2EA65A72F33}" type="presOf" srcId="{62310AEA-BB92-43D8-9634-BA9729B41810}" destId="{1A4BC0F1-F770-4521-BF76-56C0D973909E}" srcOrd="0" destOrd="0" presId="urn:microsoft.com/office/officeart/2008/layout/BendingPictureSemiTransparentText"/>
    <dgm:cxn modelId="{21DE2EE3-6EFA-4501-848D-D91670B0C028}" type="presOf" srcId="{175950D1-300F-4767-B07F-710CB720C8E5}" destId="{93BF79C5-0C62-4743-9E84-D9447DE86B64}" srcOrd="0" destOrd="0" presId="urn:microsoft.com/office/officeart/2008/layout/BendingPictureSemiTransparentText"/>
    <dgm:cxn modelId="{2689EFD8-8DAC-4E1D-BCD6-DBA9BF21DDBF}" type="presParOf" srcId="{93BF79C5-0C62-4743-9E84-D9447DE86B64}" destId="{2A9E9119-2729-48B3-A8E6-F81ED8DDDC75}" srcOrd="0" destOrd="0" presId="urn:microsoft.com/office/officeart/2008/layout/BendingPictureSemiTransparentText"/>
    <dgm:cxn modelId="{E4316DD9-BC84-4960-904A-5DF3CDCF31BD}" type="presParOf" srcId="{2A9E9119-2729-48B3-A8E6-F81ED8DDDC75}" destId="{CC9661B9-4BE6-4EBF-8F4C-6F96F959FB13}" srcOrd="0" destOrd="0" presId="urn:microsoft.com/office/officeart/2008/layout/BendingPictureSemiTransparentText"/>
    <dgm:cxn modelId="{36F05DAE-8CE3-4F0F-9DDD-D5788BEF7945}" type="presParOf" srcId="{2A9E9119-2729-48B3-A8E6-F81ED8DDDC75}" destId="{972D1EC0-8561-4519-BF17-543BB3A812FB}" srcOrd="1" destOrd="0" presId="urn:microsoft.com/office/officeart/2008/layout/BendingPictureSemiTransparentText"/>
    <dgm:cxn modelId="{065143C1-C25D-42C0-9332-CC1DB8D3DB6F}" type="presParOf" srcId="{93BF79C5-0C62-4743-9E84-D9447DE86B64}" destId="{DA86B0B7-7C5A-4E7D-AC73-DF7577D83F76}" srcOrd="1" destOrd="0" presId="urn:microsoft.com/office/officeart/2008/layout/BendingPictureSemiTransparentText"/>
    <dgm:cxn modelId="{9D616DD8-DDC1-463A-8D04-797C5AF65293}" type="presParOf" srcId="{93BF79C5-0C62-4743-9E84-D9447DE86B64}" destId="{C87811DC-87AC-4BEB-BBD9-498114C2BA8A}" srcOrd="2" destOrd="0" presId="urn:microsoft.com/office/officeart/2008/layout/BendingPictureSemiTransparentText"/>
    <dgm:cxn modelId="{B4DEC5E9-0961-435D-ACBE-662FE60F5747}" type="presParOf" srcId="{C87811DC-87AC-4BEB-BBD9-498114C2BA8A}" destId="{0CF785C1-A706-49C0-A7A7-CF55E9B3BF80}" srcOrd="0" destOrd="0" presId="urn:microsoft.com/office/officeart/2008/layout/BendingPictureSemiTransparentText"/>
    <dgm:cxn modelId="{ECA75B51-289E-48AF-82E4-50C5AAB3F0CB}" type="presParOf" srcId="{C87811DC-87AC-4BEB-BBD9-498114C2BA8A}" destId="{482A2B23-BE91-4927-BEB9-40F8FE45033D}" srcOrd="1" destOrd="0" presId="urn:microsoft.com/office/officeart/2008/layout/BendingPictureSemiTransparentText"/>
    <dgm:cxn modelId="{5522551B-5295-4BB0-8855-800606D612EE}" type="presParOf" srcId="{93BF79C5-0C62-4743-9E84-D9447DE86B64}" destId="{43218695-5F41-467F-BFAF-D88B7BA31CDC}" srcOrd="3" destOrd="0" presId="urn:microsoft.com/office/officeart/2008/layout/BendingPictureSemiTransparentText"/>
    <dgm:cxn modelId="{D30AB006-E123-4071-B78E-D811C11894DF}" type="presParOf" srcId="{93BF79C5-0C62-4743-9E84-D9447DE86B64}" destId="{1A7C0EBD-FEEF-4AD2-ADAA-A7686F9D99EC}" srcOrd="4" destOrd="0" presId="urn:microsoft.com/office/officeart/2008/layout/BendingPictureSemiTransparentText"/>
    <dgm:cxn modelId="{455C3A7C-902D-417B-9409-97C1E7C566D6}" type="presParOf" srcId="{1A7C0EBD-FEEF-4AD2-ADAA-A7686F9D99EC}" destId="{4B57B344-CE83-4322-BFB5-3C2CE95E32F2}" srcOrd="0" destOrd="0" presId="urn:microsoft.com/office/officeart/2008/layout/BendingPictureSemiTransparentText"/>
    <dgm:cxn modelId="{2AAB0026-2B42-4065-B9C1-9BECA337594A}" type="presParOf" srcId="{1A7C0EBD-FEEF-4AD2-ADAA-A7686F9D99EC}" destId="{1A4BC0F1-F770-4521-BF76-56C0D973909E}"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661B9-4BE6-4EBF-8F4C-6F96F959FB13}">
      <dsp:nvSpPr>
        <dsp:cNvPr id="0" name=""/>
        <dsp:cNvSpPr/>
      </dsp:nvSpPr>
      <dsp:spPr>
        <a:xfrm>
          <a:off x="1377" y="1095603"/>
          <a:ext cx="3393148" cy="2908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972D1EC0-8561-4519-BF17-543BB3A812FB}">
      <dsp:nvSpPr>
        <dsp:cNvPr id="0" name=""/>
        <dsp:cNvSpPr/>
      </dsp:nvSpPr>
      <dsp:spPr>
        <a:xfrm>
          <a:off x="1377" y="4013147"/>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Staff module is accessible by library manager to add, modify or delete library staff records</a:t>
          </a:r>
        </a:p>
      </dsp:txBody>
      <dsp:txXfrm>
        <a:off x="1377" y="4013147"/>
        <a:ext cx="3393148" cy="697999"/>
      </dsp:txXfrm>
    </dsp:sp>
    <dsp:sp modelId="{0CF785C1-A706-49C0-A7A7-CF55E9B3BF80}">
      <dsp:nvSpPr>
        <dsp:cNvPr id="0" name=""/>
        <dsp:cNvSpPr/>
      </dsp:nvSpPr>
      <dsp:spPr>
        <a:xfrm>
          <a:off x="3740618" y="1095603"/>
          <a:ext cx="3393148" cy="290833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482A2B23-BE91-4927-BEB9-40F8FE45033D}">
      <dsp:nvSpPr>
        <dsp:cNvPr id="0" name=""/>
        <dsp:cNvSpPr/>
      </dsp:nvSpPr>
      <dsp:spPr>
        <a:xfrm>
          <a:off x="3740618" y="4014822"/>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Books module is accessible by library staff for purpose of knowing where is physical book placed and to replenish</a:t>
          </a:r>
        </a:p>
      </dsp:txBody>
      <dsp:txXfrm>
        <a:off x="3740618" y="4014822"/>
        <a:ext cx="3393148" cy="697999"/>
      </dsp:txXfrm>
    </dsp:sp>
    <dsp:sp modelId="{4B57B344-CE83-4322-BFB5-3C2CE95E32F2}">
      <dsp:nvSpPr>
        <dsp:cNvPr id="0" name=""/>
        <dsp:cNvSpPr/>
      </dsp:nvSpPr>
      <dsp:spPr>
        <a:xfrm>
          <a:off x="7479858" y="1095603"/>
          <a:ext cx="3393148" cy="290833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a:noFill/>
        </a:ln>
        <a:effectLst/>
      </dsp:spPr>
      <dsp:style>
        <a:lnRef idx="0">
          <a:scrgbClr r="0" g="0" b="0"/>
        </a:lnRef>
        <a:fillRef idx="1">
          <a:scrgbClr r="0" g="0" b="0"/>
        </a:fillRef>
        <a:effectRef idx="0">
          <a:scrgbClr r="0" g="0" b="0"/>
        </a:effectRef>
        <a:fontRef idx="minor"/>
      </dsp:style>
    </dsp:sp>
    <dsp:sp modelId="{1A4BC0F1-F770-4521-BF76-56C0D973909E}">
      <dsp:nvSpPr>
        <dsp:cNvPr id="0" name=""/>
        <dsp:cNvSpPr/>
      </dsp:nvSpPr>
      <dsp:spPr>
        <a:xfrm>
          <a:off x="7479858" y="4011465"/>
          <a:ext cx="3393148" cy="69799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SG" sz="1400" kern="1200" dirty="0"/>
            <a:t>A few terminals will be setup for members to browse books menu</a:t>
          </a:r>
        </a:p>
      </dsp:txBody>
      <dsp:txXfrm>
        <a:off x="7479858" y="4011465"/>
        <a:ext cx="3393148" cy="69799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245250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16509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65958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69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93788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486111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70033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765422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3475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31228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358790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672992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A527F-2B64-4CD9-B148-DA272903B155}" type="datetimeFigureOut">
              <a:rPr lang="en-IN" smtClean="0"/>
              <a:t>22-12-2023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82351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254030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93478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107178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A527F-2B64-4CD9-B148-DA272903B155}" type="datetimeFigureOut">
              <a:rPr lang="en-IN" smtClean="0"/>
              <a:t>22-12-2023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FEC059-8F05-4D95-B719-3C758D9E5386}" type="slidenum">
              <a:rPr lang="en-IN" smtClean="0"/>
              <a:t>‹#›</a:t>
            </a:fld>
            <a:endParaRPr lang="en-IN"/>
          </a:p>
        </p:txBody>
      </p:sp>
    </p:spTree>
    <p:extLst>
      <p:ext uri="{BB962C8B-B14F-4D97-AF65-F5344CB8AC3E}">
        <p14:creationId xmlns:p14="http://schemas.microsoft.com/office/powerpoint/2010/main" val="73807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CA527F-2B64-4CD9-B148-DA272903B155}" type="datetimeFigureOut">
              <a:rPr lang="en-IN" smtClean="0"/>
              <a:t>22-12-2023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FEC059-8F05-4D95-B719-3C758D9E5386}" type="slidenum">
              <a:rPr lang="en-IN" smtClean="0"/>
              <a:t>‹#›</a:t>
            </a:fld>
            <a:endParaRPr lang="en-IN"/>
          </a:p>
        </p:txBody>
      </p:sp>
    </p:spTree>
    <p:extLst>
      <p:ext uri="{BB962C8B-B14F-4D97-AF65-F5344CB8AC3E}">
        <p14:creationId xmlns:p14="http://schemas.microsoft.com/office/powerpoint/2010/main" val="88083848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educative.io/answers/what-is-typeerror-cannot-read-property-state-of-undefined" TargetMode="External"/><Relationship Id="rId3" Type="http://schemas.openxmlformats.org/officeDocument/2006/relationships/hyperlink" Target="https://web3auth.io/docs/troubleshooting/webpack-issues#react-create-react-app" TargetMode="External"/><Relationship Id="rId7" Type="http://schemas.openxmlformats.org/officeDocument/2006/relationships/hyperlink" Target="https://stackoverflow.com/questions/70398678/i-tried-to-polyfill-modules-in-webpack-5-but-not-working-reactjs" TargetMode="External"/><Relationship Id="rId2" Type="http://schemas.openxmlformats.org/officeDocument/2006/relationships/hyperlink" Target="https://stackoverflow.com/questions/67001182/module-not-found-error-cant-resolve-zlib" TargetMode="External"/><Relationship Id="rId1" Type="http://schemas.openxmlformats.org/officeDocument/2006/relationships/slideLayout" Target="../slideLayouts/slideLayout2.xml"/><Relationship Id="rId6" Type="http://schemas.openxmlformats.org/officeDocument/2006/relationships/hyperlink" Target="https://bobbyhadz.com/blog/react-axios-network-error-stack-trace" TargetMode="External"/><Relationship Id="rId5" Type="http://schemas.openxmlformats.org/officeDocument/2006/relationships/hyperlink" Target="https://stackoverflow.com/questions/45980173/react-axios-network-error" TargetMode="External"/><Relationship Id="rId10" Type="http://schemas.openxmlformats.org/officeDocument/2006/relationships/hyperlink" Target="https://answers.netlify.com/t/npm-err-missing-script-build/88337" TargetMode="External"/><Relationship Id="rId4" Type="http://schemas.openxmlformats.org/officeDocument/2006/relationships/hyperlink" Target="https://github.com/facebook/create-react-app/issues/11756" TargetMode="External"/><Relationship Id="rId9" Type="http://schemas.openxmlformats.org/officeDocument/2006/relationships/hyperlink" Target="https://bobbyhadz.com/blog/npm-missing-script-start"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E365-A0CE-5510-CA4D-E8C1FFF33834}"/>
              </a:ext>
            </a:extLst>
          </p:cNvPr>
          <p:cNvSpPr>
            <a:spLocks noGrp="1"/>
          </p:cNvSpPr>
          <p:nvPr>
            <p:ph type="ctrTitle"/>
          </p:nvPr>
        </p:nvSpPr>
        <p:spPr>
          <a:xfrm>
            <a:off x="1154955" y="415159"/>
            <a:ext cx="8825658" cy="3329581"/>
          </a:xfrm>
        </p:spPr>
        <p:txBody>
          <a:bodyPr/>
          <a:lstStyle/>
          <a:p>
            <a:r>
              <a:rPr lang="en-IN" dirty="0">
                <a:latin typeface="Cambria" panose="02040503050406030204" pitchFamily="18" charset="0"/>
                <a:ea typeface="Cambria" panose="02040503050406030204" pitchFamily="18" charset="0"/>
              </a:rPr>
              <a:t>Online Library Website</a:t>
            </a:r>
          </a:p>
        </p:txBody>
      </p:sp>
      <p:sp>
        <p:nvSpPr>
          <p:cNvPr id="4" name="TextBox 3">
            <a:extLst>
              <a:ext uri="{FF2B5EF4-FFF2-40B4-BE49-F238E27FC236}">
                <a16:creationId xmlns:a16="http://schemas.microsoft.com/office/drawing/2014/main" id="{309512BA-7A9E-4C7A-CCDA-ECE911936FE2}"/>
              </a:ext>
            </a:extLst>
          </p:cNvPr>
          <p:cNvSpPr txBox="1"/>
          <p:nvPr/>
        </p:nvSpPr>
        <p:spPr>
          <a:xfrm>
            <a:off x="2704289" y="3910519"/>
            <a:ext cx="7208196" cy="2031325"/>
          </a:xfrm>
          <a:prstGeom prst="rect">
            <a:avLst/>
          </a:prstGeom>
          <a:noFill/>
        </p:spPr>
        <p:txBody>
          <a:bodyPr wrap="square" rtlCol="0">
            <a:spAutoFit/>
          </a:bodyPr>
          <a:lstStyle/>
          <a:p>
            <a:r>
              <a:rPr lang="en-IN" dirty="0">
                <a:latin typeface="Cambria" panose="02040503050406030204" pitchFamily="18" charset="0"/>
                <a:ea typeface="Cambria" panose="02040503050406030204" pitchFamily="18" charset="0"/>
              </a:rPr>
              <a:t>Course: Full Stack Java Developer</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Trainer Name: Priya</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Presentation Date: 22/12/23</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Author: Josh</a:t>
            </a:r>
          </a:p>
        </p:txBody>
      </p:sp>
    </p:spTree>
    <p:extLst>
      <p:ext uri="{BB962C8B-B14F-4D97-AF65-F5344CB8AC3E}">
        <p14:creationId xmlns:p14="http://schemas.microsoft.com/office/powerpoint/2010/main" val="106115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Screen Capture of Web Pages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567196" y="90024"/>
            <a:ext cx="10515600" cy="4351338"/>
          </a:xfrm>
        </p:spPr>
        <p:txBody>
          <a:bodyPr/>
          <a:lstStyle/>
          <a:p>
            <a:r>
              <a:rPr lang="en-IN" sz="1000" dirty="0"/>
              <a:t>List of Classes and methods used</a:t>
            </a:r>
            <a:br>
              <a:rPr lang="en-IN" dirty="0"/>
            </a:br>
            <a:endParaRPr lang="en-IN" dirty="0"/>
          </a:p>
        </p:txBody>
      </p:sp>
      <p:pic>
        <p:nvPicPr>
          <p:cNvPr id="4" name="Picture 3" descr="A screenshot of a computer screen&#10;&#10;Description automatically generated">
            <a:extLst>
              <a:ext uri="{FF2B5EF4-FFF2-40B4-BE49-F238E27FC236}">
                <a16:creationId xmlns:a16="http://schemas.microsoft.com/office/drawing/2014/main" id="{E40481FA-1F0C-FC76-2961-FF29E62DF72D}"/>
              </a:ext>
            </a:extLst>
          </p:cNvPr>
          <p:cNvPicPr>
            <a:picLocks noChangeAspect="1"/>
          </p:cNvPicPr>
          <p:nvPr/>
        </p:nvPicPr>
        <p:blipFill>
          <a:blip r:embed="rId2"/>
          <a:stretch>
            <a:fillRect/>
          </a:stretch>
        </p:blipFill>
        <p:spPr>
          <a:xfrm>
            <a:off x="355200" y="1134698"/>
            <a:ext cx="2818165" cy="21624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FE7A8D-D483-23C3-5FCC-20ADC001308A}"/>
              </a:ext>
            </a:extLst>
          </p:cNvPr>
          <p:cNvPicPr>
            <a:picLocks noChangeAspect="1"/>
          </p:cNvPicPr>
          <p:nvPr/>
        </p:nvPicPr>
        <p:blipFill>
          <a:blip r:embed="rId3"/>
          <a:stretch>
            <a:fillRect/>
          </a:stretch>
        </p:blipFill>
        <p:spPr>
          <a:xfrm>
            <a:off x="3464276" y="1429437"/>
            <a:ext cx="2503204" cy="14005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577F733-0C78-BACE-A8F5-40321786497F}"/>
              </a:ext>
            </a:extLst>
          </p:cNvPr>
          <p:cNvPicPr>
            <a:picLocks noChangeAspect="1"/>
          </p:cNvPicPr>
          <p:nvPr/>
        </p:nvPicPr>
        <p:blipFill>
          <a:blip r:embed="rId4"/>
          <a:stretch>
            <a:fillRect/>
          </a:stretch>
        </p:blipFill>
        <p:spPr>
          <a:xfrm>
            <a:off x="6425909" y="1338298"/>
            <a:ext cx="2778046" cy="31030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072B7A6-D111-8462-74D3-56AF8AE80257}"/>
              </a:ext>
            </a:extLst>
          </p:cNvPr>
          <p:cNvPicPr>
            <a:picLocks noChangeAspect="1"/>
          </p:cNvPicPr>
          <p:nvPr/>
        </p:nvPicPr>
        <p:blipFill>
          <a:blip r:embed="rId5"/>
          <a:stretch>
            <a:fillRect/>
          </a:stretch>
        </p:blipFill>
        <p:spPr>
          <a:xfrm>
            <a:off x="9301662" y="618839"/>
            <a:ext cx="2778046" cy="3103064"/>
          </a:xfrm>
          <a:prstGeom prst="rect">
            <a:avLst/>
          </a:prstGeom>
        </p:spPr>
      </p:pic>
      <p:pic>
        <p:nvPicPr>
          <p:cNvPr id="9" name="Picture 8">
            <a:extLst>
              <a:ext uri="{FF2B5EF4-FFF2-40B4-BE49-F238E27FC236}">
                <a16:creationId xmlns:a16="http://schemas.microsoft.com/office/drawing/2014/main" id="{A1FD16AA-34CD-043F-06B9-64B78C7CE6E6}"/>
              </a:ext>
            </a:extLst>
          </p:cNvPr>
          <p:cNvPicPr>
            <a:picLocks noChangeAspect="1"/>
          </p:cNvPicPr>
          <p:nvPr/>
        </p:nvPicPr>
        <p:blipFill>
          <a:blip r:embed="rId6"/>
          <a:stretch>
            <a:fillRect/>
          </a:stretch>
        </p:blipFill>
        <p:spPr>
          <a:xfrm>
            <a:off x="112292" y="3007360"/>
            <a:ext cx="5700754" cy="3799004"/>
          </a:xfrm>
          <a:prstGeom prst="rect">
            <a:avLst/>
          </a:prstGeom>
        </p:spPr>
      </p:pic>
      <p:pic>
        <p:nvPicPr>
          <p:cNvPr id="13" name="Picture 12">
            <a:extLst>
              <a:ext uri="{FF2B5EF4-FFF2-40B4-BE49-F238E27FC236}">
                <a16:creationId xmlns:a16="http://schemas.microsoft.com/office/drawing/2014/main" id="{E27F7EE4-D57A-C819-A40E-2F3F9D47E8F8}"/>
              </a:ext>
            </a:extLst>
          </p:cNvPr>
          <p:cNvPicPr>
            <a:picLocks noChangeAspect="1"/>
          </p:cNvPicPr>
          <p:nvPr/>
        </p:nvPicPr>
        <p:blipFill>
          <a:blip r:embed="rId7"/>
          <a:stretch>
            <a:fillRect/>
          </a:stretch>
        </p:blipFill>
        <p:spPr>
          <a:xfrm>
            <a:off x="5452614" y="2773302"/>
            <a:ext cx="6032821" cy="3850640"/>
          </a:xfrm>
          <a:prstGeom prst="rect">
            <a:avLst/>
          </a:prstGeom>
        </p:spPr>
      </p:pic>
    </p:spTree>
    <p:extLst>
      <p:ext uri="{BB962C8B-B14F-4D97-AF65-F5344CB8AC3E}">
        <p14:creationId xmlns:p14="http://schemas.microsoft.com/office/powerpoint/2010/main" val="243308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866542" y="76144"/>
            <a:ext cx="9404723" cy="1400530"/>
          </a:xfrm>
        </p:spPr>
        <p:txBody>
          <a:bodyPr/>
          <a:lstStyle/>
          <a:p>
            <a:r>
              <a:rPr lang="en-IN" dirty="0"/>
              <a:t>UAT Test Cases</a:t>
            </a:r>
          </a:p>
        </p:txBody>
      </p:sp>
      <p:pic>
        <p:nvPicPr>
          <p:cNvPr id="6" name="Picture 5">
            <a:extLst>
              <a:ext uri="{FF2B5EF4-FFF2-40B4-BE49-F238E27FC236}">
                <a16:creationId xmlns:a16="http://schemas.microsoft.com/office/drawing/2014/main" id="{F7CB59F2-EF69-3219-F1A7-110458FEC96D}"/>
              </a:ext>
            </a:extLst>
          </p:cNvPr>
          <p:cNvPicPr>
            <a:picLocks noChangeAspect="1"/>
          </p:cNvPicPr>
          <p:nvPr/>
        </p:nvPicPr>
        <p:blipFill>
          <a:blip r:embed="rId2"/>
          <a:stretch>
            <a:fillRect/>
          </a:stretch>
        </p:blipFill>
        <p:spPr>
          <a:xfrm>
            <a:off x="6526043" y="2003709"/>
            <a:ext cx="4841278" cy="4213704"/>
          </a:xfrm>
          <a:prstGeom prst="rect">
            <a:avLst/>
          </a:prstGeom>
        </p:spPr>
      </p:pic>
      <p:pic>
        <p:nvPicPr>
          <p:cNvPr id="8" name="Picture 7">
            <a:extLst>
              <a:ext uri="{FF2B5EF4-FFF2-40B4-BE49-F238E27FC236}">
                <a16:creationId xmlns:a16="http://schemas.microsoft.com/office/drawing/2014/main" id="{D057F96B-68F8-6303-82F8-E86F8FDFA535}"/>
              </a:ext>
            </a:extLst>
          </p:cNvPr>
          <p:cNvPicPr>
            <a:picLocks noChangeAspect="1"/>
          </p:cNvPicPr>
          <p:nvPr/>
        </p:nvPicPr>
        <p:blipFill>
          <a:blip r:embed="rId3"/>
          <a:stretch>
            <a:fillRect/>
          </a:stretch>
        </p:blipFill>
        <p:spPr>
          <a:xfrm>
            <a:off x="306519" y="938968"/>
            <a:ext cx="5969242" cy="5602281"/>
          </a:xfrm>
          <a:prstGeom prst="rect">
            <a:avLst/>
          </a:prstGeom>
        </p:spPr>
      </p:pic>
    </p:spTree>
    <p:extLst>
      <p:ext uri="{BB962C8B-B14F-4D97-AF65-F5344CB8AC3E}">
        <p14:creationId xmlns:p14="http://schemas.microsoft.com/office/powerpoint/2010/main" val="954838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Project Results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7333861" y="365125"/>
            <a:ext cx="4570445" cy="494621"/>
          </a:xfrm>
        </p:spPr>
        <p:txBody>
          <a:bodyPr>
            <a:normAutofit fontScale="77500" lnSpcReduction="20000"/>
          </a:bodyPr>
          <a:lstStyle/>
          <a:p>
            <a:r>
              <a:rPr lang="en-IN" sz="1600" dirty="0"/>
              <a:t>Screenshots of all the evidences showing project outcome (Output messages, database entries etc)</a:t>
            </a:r>
          </a:p>
          <a:p>
            <a:pPr marL="0" indent="0">
              <a:buNone/>
            </a:pPr>
            <a:endParaRPr lang="en-IN" dirty="0"/>
          </a:p>
        </p:txBody>
      </p:sp>
      <p:pic>
        <p:nvPicPr>
          <p:cNvPr id="8" name="Picture 7">
            <a:extLst>
              <a:ext uri="{FF2B5EF4-FFF2-40B4-BE49-F238E27FC236}">
                <a16:creationId xmlns:a16="http://schemas.microsoft.com/office/drawing/2014/main" id="{D75D917C-0CF1-2C3C-B2A5-85C8A7C9E50D}"/>
              </a:ext>
            </a:extLst>
          </p:cNvPr>
          <p:cNvPicPr>
            <a:picLocks noChangeAspect="1"/>
          </p:cNvPicPr>
          <p:nvPr/>
        </p:nvPicPr>
        <p:blipFill>
          <a:blip r:embed="rId2"/>
          <a:stretch>
            <a:fillRect/>
          </a:stretch>
        </p:blipFill>
        <p:spPr>
          <a:xfrm>
            <a:off x="383579" y="1451407"/>
            <a:ext cx="5644019" cy="4598830"/>
          </a:xfrm>
          <a:prstGeom prst="rect">
            <a:avLst/>
          </a:prstGeom>
        </p:spPr>
      </p:pic>
      <p:pic>
        <p:nvPicPr>
          <p:cNvPr id="9" name="Picture 8">
            <a:extLst>
              <a:ext uri="{FF2B5EF4-FFF2-40B4-BE49-F238E27FC236}">
                <a16:creationId xmlns:a16="http://schemas.microsoft.com/office/drawing/2014/main" id="{D7FD9BF0-73C5-E8D7-DA7E-4F122B8D25FD}"/>
              </a:ext>
            </a:extLst>
          </p:cNvPr>
          <p:cNvPicPr>
            <a:picLocks noChangeAspect="1"/>
          </p:cNvPicPr>
          <p:nvPr/>
        </p:nvPicPr>
        <p:blipFill>
          <a:blip r:embed="rId3"/>
          <a:stretch>
            <a:fillRect/>
          </a:stretch>
        </p:blipFill>
        <p:spPr>
          <a:xfrm>
            <a:off x="6375262" y="217305"/>
            <a:ext cx="5433159" cy="6275569"/>
          </a:xfrm>
          <a:prstGeom prst="rect">
            <a:avLst/>
          </a:prstGeom>
        </p:spPr>
      </p:pic>
    </p:spTree>
    <p:extLst>
      <p:ext uri="{BB962C8B-B14F-4D97-AF65-F5344CB8AC3E}">
        <p14:creationId xmlns:p14="http://schemas.microsoft.com/office/powerpoint/2010/main" val="227566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57BBF-2F8C-F6A6-8294-8ADBD9F2DFBE}"/>
              </a:ext>
            </a:extLst>
          </p:cNvPr>
          <p:cNvPicPr>
            <a:picLocks noChangeAspect="1"/>
          </p:cNvPicPr>
          <p:nvPr/>
        </p:nvPicPr>
        <p:blipFill>
          <a:blip r:embed="rId2"/>
          <a:stretch>
            <a:fillRect/>
          </a:stretch>
        </p:blipFill>
        <p:spPr>
          <a:xfrm>
            <a:off x="133678" y="0"/>
            <a:ext cx="5520233" cy="4786831"/>
          </a:xfrm>
          <a:prstGeom prst="rect">
            <a:avLst/>
          </a:prstGeom>
        </p:spPr>
      </p:pic>
      <p:pic>
        <p:nvPicPr>
          <p:cNvPr id="10" name="Picture 9">
            <a:extLst>
              <a:ext uri="{FF2B5EF4-FFF2-40B4-BE49-F238E27FC236}">
                <a16:creationId xmlns:a16="http://schemas.microsoft.com/office/drawing/2014/main" id="{5A758A38-4564-E284-AA01-C404E1121952}"/>
              </a:ext>
            </a:extLst>
          </p:cNvPr>
          <p:cNvPicPr>
            <a:picLocks noChangeAspect="1"/>
          </p:cNvPicPr>
          <p:nvPr/>
        </p:nvPicPr>
        <p:blipFill>
          <a:blip r:embed="rId3"/>
          <a:stretch>
            <a:fillRect/>
          </a:stretch>
        </p:blipFill>
        <p:spPr>
          <a:xfrm>
            <a:off x="5653911" y="0"/>
            <a:ext cx="6501859" cy="6858000"/>
          </a:xfrm>
          <a:prstGeom prst="rect">
            <a:avLst/>
          </a:prstGeom>
        </p:spPr>
      </p:pic>
    </p:spTree>
    <p:extLst>
      <p:ext uri="{BB962C8B-B14F-4D97-AF65-F5344CB8AC3E}">
        <p14:creationId xmlns:p14="http://schemas.microsoft.com/office/powerpoint/2010/main" val="91636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F5CE2-4775-FC72-78CA-20215A05A369}"/>
              </a:ext>
            </a:extLst>
          </p:cNvPr>
          <p:cNvPicPr>
            <a:picLocks noChangeAspect="1"/>
          </p:cNvPicPr>
          <p:nvPr/>
        </p:nvPicPr>
        <p:blipFill>
          <a:blip r:embed="rId2"/>
          <a:stretch>
            <a:fillRect/>
          </a:stretch>
        </p:blipFill>
        <p:spPr>
          <a:xfrm>
            <a:off x="368011" y="0"/>
            <a:ext cx="11455978" cy="6858000"/>
          </a:xfrm>
          <a:prstGeom prst="rect">
            <a:avLst/>
          </a:prstGeom>
        </p:spPr>
      </p:pic>
    </p:spTree>
    <p:extLst>
      <p:ext uri="{BB962C8B-B14F-4D97-AF65-F5344CB8AC3E}">
        <p14:creationId xmlns:p14="http://schemas.microsoft.com/office/powerpoint/2010/main" val="236324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BFB93-D806-AA86-6458-BA46F6A54424}"/>
              </a:ext>
            </a:extLst>
          </p:cNvPr>
          <p:cNvPicPr>
            <a:picLocks noChangeAspect="1"/>
          </p:cNvPicPr>
          <p:nvPr/>
        </p:nvPicPr>
        <p:blipFill>
          <a:blip r:embed="rId2"/>
          <a:stretch>
            <a:fillRect/>
          </a:stretch>
        </p:blipFill>
        <p:spPr>
          <a:xfrm>
            <a:off x="263972" y="752615"/>
            <a:ext cx="5342083" cy="4343776"/>
          </a:xfrm>
          <a:prstGeom prst="rect">
            <a:avLst/>
          </a:prstGeom>
        </p:spPr>
      </p:pic>
      <p:pic>
        <p:nvPicPr>
          <p:cNvPr id="6" name="Picture 5">
            <a:extLst>
              <a:ext uri="{FF2B5EF4-FFF2-40B4-BE49-F238E27FC236}">
                <a16:creationId xmlns:a16="http://schemas.microsoft.com/office/drawing/2014/main" id="{8BBEE3B4-28AC-9926-E922-D875E97300CE}"/>
              </a:ext>
            </a:extLst>
          </p:cNvPr>
          <p:cNvPicPr>
            <a:picLocks noChangeAspect="1"/>
          </p:cNvPicPr>
          <p:nvPr/>
        </p:nvPicPr>
        <p:blipFill>
          <a:blip r:embed="rId3"/>
          <a:stretch>
            <a:fillRect/>
          </a:stretch>
        </p:blipFill>
        <p:spPr>
          <a:xfrm>
            <a:off x="5911838" y="426460"/>
            <a:ext cx="5334462" cy="6005080"/>
          </a:xfrm>
          <a:prstGeom prst="rect">
            <a:avLst/>
          </a:prstGeom>
        </p:spPr>
      </p:pic>
    </p:spTree>
    <p:extLst>
      <p:ext uri="{BB962C8B-B14F-4D97-AF65-F5344CB8AC3E}">
        <p14:creationId xmlns:p14="http://schemas.microsoft.com/office/powerpoint/2010/main" val="2719002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1C2CB-6367-8ECF-25A0-C6EE1BD61EF4}"/>
              </a:ext>
            </a:extLst>
          </p:cNvPr>
          <p:cNvPicPr>
            <a:picLocks noChangeAspect="1"/>
          </p:cNvPicPr>
          <p:nvPr/>
        </p:nvPicPr>
        <p:blipFill>
          <a:blip r:embed="rId2"/>
          <a:stretch>
            <a:fillRect/>
          </a:stretch>
        </p:blipFill>
        <p:spPr>
          <a:xfrm>
            <a:off x="401089" y="845596"/>
            <a:ext cx="5334462" cy="5166808"/>
          </a:xfrm>
          <a:prstGeom prst="rect">
            <a:avLst/>
          </a:prstGeom>
        </p:spPr>
      </p:pic>
      <p:pic>
        <p:nvPicPr>
          <p:cNvPr id="7" name="Picture 6">
            <a:extLst>
              <a:ext uri="{FF2B5EF4-FFF2-40B4-BE49-F238E27FC236}">
                <a16:creationId xmlns:a16="http://schemas.microsoft.com/office/drawing/2014/main" id="{EF783B08-EAA8-A694-B80E-BC9A6D010B41}"/>
              </a:ext>
            </a:extLst>
          </p:cNvPr>
          <p:cNvPicPr>
            <a:picLocks noChangeAspect="1"/>
          </p:cNvPicPr>
          <p:nvPr/>
        </p:nvPicPr>
        <p:blipFill>
          <a:blip r:embed="rId3"/>
          <a:stretch>
            <a:fillRect/>
          </a:stretch>
        </p:blipFill>
        <p:spPr>
          <a:xfrm>
            <a:off x="6096000" y="1136500"/>
            <a:ext cx="6001297" cy="3862220"/>
          </a:xfrm>
          <a:prstGeom prst="rect">
            <a:avLst/>
          </a:prstGeom>
        </p:spPr>
      </p:pic>
    </p:spTree>
    <p:extLst>
      <p:ext uri="{BB962C8B-B14F-4D97-AF65-F5344CB8AC3E}">
        <p14:creationId xmlns:p14="http://schemas.microsoft.com/office/powerpoint/2010/main" val="272327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FFB23-4502-4543-AAE2-9ACBA4488A7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16A02BDA-B779-7137-109A-68AEFEB02173}"/>
              </a:ext>
            </a:extLst>
          </p:cNvPr>
          <p:cNvPicPr>
            <a:picLocks noChangeAspect="1"/>
          </p:cNvPicPr>
          <p:nvPr/>
        </p:nvPicPr>
        <p:blipFill>
          <a:blip r:embed="rId2"/>
          <a:stretch>
            <a:fillRect/>
          </a:stretch>
        </p:blipFill>
        <p:spPr>
          <a:xfrm>
            <a:off x="0" y="651172"/>
            <a:ext cx="12192000" cy="5555655"/>
          </a:xfrm>
          <a:prstGeom prst="rect">
            <a:avLst/>
          </a:prstGeom>
        </p:spPr>
      </p:pic>
    </p:spTree>
    <p:extLst>
      <p:ext uri="{BB962C8B-B14F-4D97-AF65-F5344CB8AC3E}">
        <p14:creationId xmlns:p14="http://schemas.microsoft.com/office/powerpoint/2010/main" val="379553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D1D16-DF93-28B8-125A-1F235BF40F13}"/>
              </a:ext>
            </a:extLst>
          </p:cNvPr>
          <p:cNvPicPr>
            <a:picLocks noChangeAspect="1"/>
          </p:cNvPicPr>
          <p:nvPr/>
        </p:nvPicPr>
        <p:blipFill rotWithShape="1">
          <a:blip r:embed="rId2"/>
          <a:srcRect t="-62" r="56417"/>
          <a:stretch/>
        </p:blipFill>
        <p:spPr>
          <a:xfrm>
            <a:off x="508000" y="477520"/>
            <a:ext cx="5313680" cy="5655646"/>
          </a:xfrm>
          <a:prstGeom prst="rect">
            <a:avLst/>
          </a:prstGeom>
        </p:spPr>
      </p:pic>
      <p:pic>
        <p:nvPicPr>
          <p:cNvPr id="7" name="Picture 6">
            <a:extLst>
              <a:ext uri="{FF2B5EF4-FFF2-40B4-BE49-F238E27FC236}">
                <a16:creationId xmlns:a16="http://schemas.microsoft.com/office/drawing/2014/main" id="{DB745B28-B9BC-45DA-06F9-3F88BFF013FD}"/>
              </a:ext>
            </a:extLst>
          </p:cNvPr>
          <p:cNvPicPr>
            <a:picLocks noChangeAspect="1"/>
          </p:cNvPicPr>
          <p:nvPr/>
        </p:nvPicPr>
        <p:blipFill>
          <a:blip r:embed="rId3"/>
          <a:stretch>
            <a:fillRect/>
          </a:stretch>
        </p:blipFill>
        <p:spPr>
          <a:xfrm>
            <a:off x="6096000" y="477520"/>
            <a:ext cx="5349704" cy="5319221"/>
          </a:xfrm>
          <a:prstGeom prst="rect">
            <a:avLst/>
          </a:prstGeom>
        </p:spPr>
      </p:pic>
    </p:spTree>
    <p:extLst>
      <p:ext uri="{BB962C8B-B14F-4D97-AF65-F5344CB8AC3E}">
        <p14:creationId xmlns:p14="http://schemas.microsoft.com/office/powerpoint/2010/main" val="75343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E4AA1-6D7E-9333-0AAC-CB0AB757E020}"/>
              </a:ext>
            </a:extLst>
          </p:cNvPr>
          <p:cNvPicPr>
            <a:picLocks noChangeAspect="1"/>
          </p:cNvPicPr>
          <p:nvPr/>
        </p:nvPicPr>
        <p:blipFill>
          <a:blip r:embed="rId2"/>
          <a:stretch>
            <a:fillRect/>
          </a:stretch>
        </p:blipFill>
        <p:spPr>
          <a:xfrm>
            <a:off x="196614" y="286261"/>
            <a:ext cx="5982563" cy="6285477"/>
          </a:xfrm>
          <a:prstGeom prst="rect">
            <a:avLst/>
          </a:prstGeom>
        </p:spPr>
      </p:pic>
      <p:pic>
        <p:nvPicPr>
          <p:cNvPr id="7" name="Picture 6">
            <a:extLst>
              <a:ext uri="{FF2B5EF4-FFF2-40B4-BE49-F238E27FC236}">
                <a16:creationId xmlns:a16="http://schemas.microsoft.com/office/drawing/2014/main" id="{D933D44D-6A7F-56C0-54E8-3D4C7F030F13}"/>
              </a:ext>
            </a:extLst>
          </p:cNvPr>
          <p:cNvPicPr>
            <a:picLocks noChangeAspect="1"/>
          </p:cNvPicPr>
          <p:nvPr/>
        </p:nvPicPr>
        <p:blipFill>
          <a:blip r:embed="rId3"/>
          <a:stretch>
            <a:fillRect/>
          </a:stretch>
        </p:blipFill>
        <p:spPr>
          <a:xfrm>
            <a:off x="6381518" y="878631"/>
            <a:ext cx="5775718" cy="5207209"/>
          </a:xfrm>
          <a:prstGeom prst="rect">
            <a:avLst/>
          </a:prstGeom>
        </p:spPr>
      </p:pic>
    </p:spTree>
    <p:extLst>
      <p:ext uri="{BB962C8B-B14F-4D97-AF65-F5344CB8AC3E}">
        <p14:creationId xmlns:p14="http://schemas.microsoft.com/office/powerpoint/2010/main" val="377984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3270029" y="880390"/>
            <a:ext cx="10515600" cy="1325563"/>
          </a:xfrm>
        </p:spPr>
        <p:txBody>
          <a:bodyPr>
            <a:normAutofit/>
          </a:bodyPr>
          <a:lstStyle/>
          <a:p>
            <a:r>
              <a:rPr lang="en-IN" sz="2800" dirty="0"/>
              <a:t>Project Objective</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337691" y="1460064"/>
            <a:ext cx="3767957" cy="1598311"/>
          </a:xfrm>
        </p:spPr>
        <p:txBody>
          <a:bodyPr>
            <a:normAutofit fontScale="70000" lnSpcReduction="20000"/>
          </a:bodyPr>
          <a:lstStyle/>
          <a:p>
            <a:pPr marL="0" indent="0">
              <a:lnSpc>
                <a:spcPct val="107000"/>
              </a:lnSpc>
              <a:spcBef>
                <a:spcPts val="200"/>
              </a:spcBef>
              <a:buNone/>
            </a:pPr>
            <a:r>
              <a:rPr lang="en-SG" sz="1800" b="1" kern="100" dirty="0">
                <a:effectLst/>
                <a:latin typeface="Calibri Light" panose="020F0302020204030204" pitchFamily="34" charset="0"/>
                <a:ea typeface="Times New Roman" panose="02020603050405020304" pitchFamily="18" charset="0"/>
                <a:cs typeface="Times New Roman" panose="02020603050405020304" pitchFamily="18" charset="0"/>
              </a:rPr>
              <a:t>OBJECTIVES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Improve efficiency in library operations.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Enhance user experience for both staff and library patrons.</a:t>
            </a:r>
          </a:p>
          <a:p>
            <a:pPr marL="342900" lvl="0" indent="-342900">
              <a:lnSpc>
                <a:spcPct val="107000"/>
              </a:lnSpc>
              <a:spcAft>
                <a:spcPts val="800"/>
              </a:spcAft>
              <a:buSzPts val="1000"/>
              <a:buFont typeface="Symbol" panose="05050102010706020507" pitchFamily="18" charset="2"/>
              <a:buChar char=""/>
              <a:tabLst>
                <a:tab pos="457200" algn="l"/>
              </a:tabLst>
            </a:pPr>
            <a:r>
              <a:rPr lang="en-SG" sz="1400" kern="100" dirty="0">
                <a:effectLst/>
                <a:latin typeface="Calibri" panose="020F0502020204030204" pitchFamily="34" charset="0"/>
                <a:ea typeface="Calibri" panose="020F0502020204030204" pitchFamily="34" charset="0"/>
                <a:cs typeface="Times New Roman" panose="02020603050405020304" pitchFamily="18" charset="0"/>
              </a:rPr>
              <a:t>Provide accurate and real-time information on library resources.</a:t>
            </a:r>
          </a:p>
          <a:p>
            <a:endParaRPr lang="en-IN" dirty="0"/>
          </a:p>
        </p:txBody>
      </p:sp>
      <p:sp>
        <p:nvSpPr>
          <p:cNvPr id="4" name="Title 1">
            <a:extLst>
              <a:ext uri="{FF2B5EF4-FFF2-40B4-BE49-F238E27FC236}">
                <a16:creationId xmlns:a16="http://schemas.microsoft.com/office/drawing/2014/main" id="{12F879DC-CA19-399E-E1AA-D5200130DF00}"/>
              </a:ext>
            </a:extLst>
          </p:cNvPr>
          <p:cNvSpPr txBox="1">
            <a:spLocks/>
          </p:cNvSpPr>
          <p:nvPr/>
        </p:nvSpPr>
        <p:spPr>
          <a:xfrm>
            <a:off x="3270029" y="27311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Proposed Solution</a:t>
            </a:r>
          </a:p>
        </p:txBody>
      </p:sp>
      <p:sp>
        <p:nvSpPr>
          <p:cNvPr id="5" name="Content Placeholder 2">
            <a:extLst>
              <a:ext uri="{FF2B5EF4-FFF2-40B4-BE49-F238E27FC236}">
                <a16:creationId xmlns:a16="http://schemas.microsoft.com/office/drawing/2014/main" id="{AAC530D3-4583-5C62-3408-5CA82B30303F}"/>
              </a:ext>
            </a:extLst>
          </p:cNvPr>
          <p:cNvSpPr txBox="1">
            <a:spLocks/>
          </p:cNvSpPr>
          <p:nvPr/>
        </p:nvSpPr>
        <p:spPr>
          <a:xfrm>
            <a:off x="3270029" y="3681460"/>
            <a:ext cx="42540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200"/>
              </a:spcBef>
              <a:buNone/>
            </a:pPr>
            <a:r>
              <a:rPr lang="en-SG" sz="1800" b="1" kern="100" dirty="0">
                <a:latin typeface="Calibri Light" panose="020F0302020204030204" pitchFamily="34" charset="0"/>
                <a:ea typeface="Times New Roman" panose="02020603050405020304" pitchFamily="18" charset="0"/>
                <a:cs typeface="Times New Roman" panose="02020603050405020304" pitchFamily="18" charset="0"/>
              </a:rPr>
              <a:t>PURPOSE</a:t>
            </a:r>
          </a:p>
          <a:p>
            <a:pPr marL="0" indent="0">
              <a:lnSpc>
                <a:spcPct val="107000"/>
              </a:lnSpc>
              <a:spcAft>
                <a:spcPts val="800"/>
              </a:spcAft>
              <a:buFont typeface="Arial" panose="020B0604020202020204" pitchFamily="34" charset="0"/>
              <a:buNone/>
            </a:pPr>
            <a:r>
              <a:rPr lang="en-SG" sz="1200" kern="100" dirty="0">
                <a:latin typeface="Calibri" panose="020F0502020204030204" pitchFamily="34" charset="0"/>
                <a:ea typeface="Calibri" panose="020F0502020204030204" pitchFamily="34" charset="0"/>
                <a:cs typeface="Times New Roman" panose="02020603050405020304" pitchFamily="18" charset="0"/>
              </a:rPr>
              <a:t>A new library housed inside a private residence is started. It currently has 2 staff is in process of stocking books. The library has WIFI facilities and is open to a resident size of 250. It is not open to public. As the facilities is still very new, less then 10% of residence have registered as library member. Members, books volume is expected to increase as more complete their renovation and start to move in to premise. More librarians will also be hired along the way.</a:t>
            </a:r>
          </a:p>
          <a:p>
            <a:pPr marL="0" indent="0">
              <a:buFont typeface="Arial" panose="020B0604020202020204" pitchFamily="34" charset="0"/>
              <a:buNone/>
            </a:pPr>
            <a:r>
              <a:rPr lang="en-SG" sz="1200" dirty="0">
                <a:latin typeface="Calibri" panose="020F0502020204030204" pitchFamily="34" charset="0"/>
                <a:ea typeface="Calibri" panose="020F0502020204030204" pitchFamily="34" charset="0"/>
                <a:cs typeface="Times New Roman" panose="02020603050405020304" pitchFamily="18" charset="0"/>
              </a:rPr>
              <a:t>The purpose of this Library Management System (LMS) is to streamline the processes involved in managing a library's resources, including books, periodicals, and user information.</a:t>
            </a:r>
            <a:br>
              <a:rPr lang="en-SG"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Title 1">
            <a:extLst>
              <a:ext uri="{FF2B5EF4-FFF2-40B4-BE49-F238E27FC236}">
                <a16:creationId xmlns:a16="http://schemas.microsoft.com/office/drawing/2014/main" id="{A60B8ECA-FBFF-5852-BA1F-41700CEB4A93}"/>
              </a:ext>
            </a:extLst>
          </p:cNvPr>
          <p:cNvSpPr txBox="1">
            <a:spLocks/>
          </p:cNvSpPr>
          <p:nvPr/>
        </p:nvSpPr>
        <p:spPr>
          <a:xfrm>
            <a:off x="7433439" y="919045"/>
            <a:ext cx="46849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Project Deliverables</a:t>
            </a:r>
          </a:p>
        </p:txBody>
      </p:sp>
      <p:sp>
        <p:nvSpPr>
          <p:cNvPr id="7" name="Content Placeholder 2">
            <a:extLst>
              <a:ext uri="{FF2B5EF4-FFF2-40B4-BE49-F238E27FC236}">
                <a16:creationId xmlns:a16="http://schemas.microsoft.com/office/drawing/2014/main" id="{7DF13036-2F52-C6AF-CD87-D190CDABD62C}"/>
              </a:ext>
            </a:extLst>
          </p:cNvPr>
          <p:cNvSpPr txBox="1">
            <a:spLocks/>
          </p:cNvSpPr>
          <p:nvPr/>
        </p:nvSpPr>
        <p:spPr>
          <a:xfrm>
            <a:off x="7693569" y="2379545"/>
            <a:ext cx="44248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spcAft>
                <a:spcPts val="1800"/>
              </a:spcAft>
              <a:buFont typeface="Arial" panose="020B0604020202020204" pitchFamily="34" charset="0"/>
              <a:buNone/>
            </a:pPr>
            <a:r>
              <a:rPr lang="en-IN" sz="1800" b="1" dirty="0">
                <a:latin typeface="Calibri" panose="020F0502020204030204" pitchFamily="34" charset="0"/>
                <a:ea typeface="Times New Roman" panose="02020603050405020304" pitchFamily="18" charset="0"/>
              </a:rPr>
              <a:t>Project Success Criteria:</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meets all functional and non-functional requirements.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is successfully deployed and used by librarians, students, and faculty members.</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receives positive feedback from users regarding its ease of use and functionality.</a:t>
            </a:r>
            <a:endParaRPr lang="en-SG" sz="1800" dirty="0">
              <a:latin typeface="Times New Roman" panose="02020603050405020304" pitchFamily="18" charset="0"/>
              <a:ea typeface="Times New Roman" panose="02020603050405020304" pitchFamily="18" charset="0"/>
            </a:endParaRPr>
          </a:p>
          <a:p>
            <a:pPr marL="342900" indent="-342900">
              <a:spcBef>
                <a:spcPts val="500"/>
              </a:spcBef>
              <a:spcAft>
                <a:spcPts val="750"/>
              </a:spcAft>
              <a:buSzPts val="1000"/>
              <a:buFont typeface="Symbol" panose="05050102010706020507" pitchFamily="18" charset="2"/>
              <a:buChar char=""/>
              <a:tabLst>
                <a:tab pos="457200" algn="l"/>
              </a:tabLst>
            </a:pPr>
            <a:r>
              <a:rPr lang="en-IN" sz="1800" dirty="0">
                <a:latin typeface="Calibri" panose="020F0502020204030204" pitchFamily="34" charset="0"/>
                <a:ea typeface="Times New Roman" panose="02020603050405020304" pitchFamily="18" charset="0"/>
              </a:rPr>
              <a:t>The system demonstrates improved efficiency in library management operations.</a:t>
            </a:r>
            <a:endParaRPr lang="en-SG" sz="1800" kern="1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14" name="Content Placeholder 2">
            <a:extLst>
              <a:ext uri="{FF2B5EF4-FFF2-40B4-BE49-F238E27FC236}">
                <a16:creationId xmlns:a16="http://schemas.microsoft.com/office/drawing/2014/main" id="{C24D3EB6-0680-949E-5B0C-CF17AAB9C27F}"/>
              </a:ext>
            </a:extLst>
          </p:cNvPr>
          <p:cNvSpPr txBox="1">
            <a:spLocks/>
          </p:cNvSpPr>
          <p:nvPr/>
        </p:nvSpPr>
        <p:spPr>
          <a:xfrm>
            <a:off x="188527" y="1626278"/>
            <a:ext cx="10515600" cy="45913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Project Objective</a:t>
            </a:r>
          </a:p>
          <a:p>
            <a:r>
              <a:rPr lang="en-IN" dirty="0"/>
              <a:t>Deliverables</a:t>
            </a:r>
          </a:p>
          <a:p>
            <a:r>
              <a:rPr lang="en-IN" dirty="0"/>
              <a:t>Project Environment</a:t>
            </a:r>
          </a:p>
          <a:p>
            <a:r>
              <a:rPr lang="en-IN" dirty="0"/>
              <a:t>Tools</a:t>
            </a:r>
          </a:p>
          <a:p>
            <a:r>
              <a:rPr lang="en-IN" dirty="0"/>
              <a:t>Project Design</a:t>
            </a:r>
          </a:p>
          <a:p>
            <a:r>
              <a:rPr lang="en-IN" dirty="0"/>
              <a:t>Classes &amp; Methods</a:t>
            </a:r>
          </a:p>
          <a:p>
            <a:r>
              <a:rPr lang="en-IN" dirty="0"/>
              <a:t>Screenshots</a:t>
            </a:r>
          </a:p>
          <a:p>
            <a:r>
              <a:rPr lang="en-IN" dirty="0"/>
              <a:t>UAT Tests Cases</a:t>
            </a:r>
          </a:p>
          <a:p>
            <a:r>
              <a:rPr lang="en-IN" dirty="0"/>
              <a:t>Project Outcome</a:t>
            </a:r>
          </a:p>
          <a:p>
            <a:r>
              <a:rPr lang="en-IN" dirty="0"/>
              <a:t>Improvements</a:t>
            </a:r>
          </a:p>
        </p:txBody>
      </p:sp>
      <p:sp>
        <p:nvSpPr>
          <p:cNvPr id="15" name="Title 1">
            <a:extLst>
              <a:ext uri="{FF2B5EF4-FFF2-40B4-BE49-F238E27FC236}">
                <a16:creationId xmlns:a16="http://schemas.microsoft.com/office/drawing/2014/main" id="{26886717-251A-AF43-A0D4-96B884729E3E}"/>
              </a:ext>
            </a:extLst>
          </p:cNvPr>
          <p:cNvSpPr txBox="1">
            <a:spLocks/>
          </p:cNvSpPr>
          <p:nvPr/>
        </p:nvSpPr>
        <p:spPr>
          <a:xfrm>
            <a:off x="188527" y="75979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Contents</a:t>
            </a:r>
          </a:p>
        </p:txBody>
      </p:sp>
    </p:spTree>
    <p:extLst>
      <p:ext uri="{BB962C8B-B14F-4D97-AF65-F5344CB8AC3E}">
        <p14:creationId xmlns:p14="http://schemas.microsoft.com/office/powerpoint/2010/main" val="408939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629431-A81B-A704-0F34-BB9FC8F76CF5}"/>
              </a:ext>
            </a:extLst>
          </p:cNvPr>
          <p:cNvPicPr>
            <a:picLocks noChangeAspect="1"/>
          </p:cNvPicPr>
          <p:nvPr/>
        </p:nvPicPr>
        <p:blipFill>
          <a:blip r:embed="rId2"/>
          <a:stretch>
            <a:fillRect/>
          </a:stretch>
        </p:blipFill>
        <p:spPr>
          <a:xfrm>
            <a:off x="229639" y="818924"/>
            <a:ext cx="5627971" cy="5531076"/>
          </a:xfrm>
          <a:prstGeom prst="rect">
            <a:avLst/>
          </a:prstGeom>
        </p:spPr>
      </p:pic>
      <p:pic>
        <p:nvPicPr>
          <p:cNvPr id="9" name="Picture 8">
            <a:extLst>
              <a:ext uri="{FF2B5EF4-FFF2-40B4-BE49-F238E27FC236}">
                <a16:creationId xmlns:a16="http://schemas.microsoft.com/office/drawing/2014/main" id="{C7B67779-99DF-6796-CBB3-0E6C5560D2D5}"/>
              </a:ext>
            </a:extLst>
          </p:cNvPr>
          <p:cNvPicPr>
            <a:picLocks noChangeAspect="1"/>
          </p:cNvPicPr>
          <p:nvPr/>
        </p:nvPicPr>
        <p:blipFill>
          <a:blip r:embed="rId3"/>
          <a:stretch>
            <a:fillRect/>
          </a:stretch>
        </p:blipFill>
        <p:spPr>
          <a:xfrm>
            <a:off x="6096000" y="895130"/>
            <a:ext cx="5675272" cy="5353270"/>
          </a:xfrm>
          <a:prstGeom prst="rect">
            <a:avLst/>
          </a:prstGeom>
        </p:spPr>
      </p:pic>
    </p:spTree>
    <p:extLst>
      <p:ext uri="{BB962C8B-B14F-4D97-AF65-F5344CB8AC3E}">
        <p14:creationId xmlns:p14="http://schemas.microsoft.com/office/powerpoint/2010/main" val="4095841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Proposed Improvements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379379" y="1619655"/>
            <a:ext cx="11421852" cy="5062499"/>
          </a:xfrm>
        </p:spPr>
        <p:txBody>
          <a:bodyPr>
            <a:normAutofit fontScale="77500" lnSpcReduction="20000"/>
          </a:bodyPr>
          <a:lstStyle/>
          <a:p>
            <a:r>
              <a:rPr lang="en-IN" sz="2400" dirty="0"/>
              <a:t>Linking employee module to backend database. Currently is being separately managed by library manager with reference to db.</a:t>
            </a:r>
          </a:p>
          <a:p>
            <a:endParaRPr lang="en-IN" sz="2400" dirty="0"/>
          </a:p>
          <a:p>
            <a:r>
              <a:rPr lang="en-IN" sz="2400" dirty="0"/>
              <a:t>Having the book in book out module to help automate work processes. So book status get automatically updated to system</a:t>
            </a:r>
          </a:p>
          <a:p>
            <a:endParaRPr lang="en-IN" sz="2400" dirty="0"/>
          </a:p>
          <a:p>
            <a:r>
              <a:rPr lang="en-IN" sz="2400" dirty="0"/>
              <a:t>Have system to greet user. Which means accepting their log so that they may self-manage their information and update themselves if change in address or telephone number.</a:t>
            </a:r>
          </a:p>
          <a:p>
            <a:endParaRPr lang="en-IN" sz="2400" dirty="0"/>
          </a:p>
          <a:p>
            <a:r>
              <a:rPr lang="en-IN" sz="2400" dirty="0"/>
              <a:t>Have optional print out receipt should a book loan be obtained. This help user get track their return date and borrow date. </a:t>
            </a:r>
          </a:p>
          <a:p>
            <a:endParaRPr lang="en-IN" sz="2400" dirty="0"/>
          </a:p>
          <a:p>
            <a:r>
              <a:rPr lang="en-IN" sz="2400" dirty="0"/>
              <a:t>Trigger an email to near return date so members can avoid a library fine</a:t>
            </a:r>
          </a:p>
          <a:p>
            <a:endParaRPr lang="en-IN" sz="2400" dirty="0"/>
          </a:p>
          <a:p>
            <a:r>
              <a:rPr lang="en-IN" sz="2400" dirty="0"/>
              <a:t>Expand use to library table booking to members to facilitate best use of library resources.</a:t>
            </a:r>
          </a:p>
          <a:p>
            <a:endParaRPr lang="en-IN" dirty="0"/>
          </a:p>
          <a:p>
            <a:endParaRPr lang="en-IN" dirty="0"/>
          </a:p>
        </p:txBody>
      </p:sp>
    </p:spTree>
    <p:extLst>
      <p:ext uri="{BB962C8B-B14F-4D97-AF65-F5344CB8AC3E}">
        <p14:creationId xmlns:p14="http://schemas.microsoft.com/office/powerpoint/2010/main" val="121397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List of References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114300" y="2052918"/>
            <a:ext cx="11887200" cy="4195481"/>
          </a:xfrm>
        </p:spPr>
        <p:txBody>
          <a:bodyPr>
            <a:normAutofit lnSpcReduction="10000"/>
          </a:bodyPr>
          <a:lstStyle/>
          <a:p>
            <a:pPr marL="457200" indent="-457200">
              <a:buFont typeface="+mj-lt"/>
              <a:buAutoNum type="arabicPeriod"/>
            </a:pPr>
            <a:r>
              <a:rPr lang="en-IN" dirty="0">
                <a:hlinkClick r:id="rId2"/>
              </a:rPr>
              <a:t>https://stackoverflow.com/questions/67001182/module-not-found-error-cant-resolve-zlib</a:t>
            </a:r>
            <a:endParaRPr lang="en-IN" dirty="0"/>
          </a:p>
          <a:p>
            <a:pPr marL="457200" indent="-457200">
              <a:buFont typeface="+mj-lt"/>
              <a:buAutoNum type="arabicPeriod"/>
            </a:pPr>
            <a:r>
              <a:rPr lang="en-IN" dirty="0">
                <a:hlinkClick r:id="rId3"/>
              </a:rPr>
              <a:t>https://web3auth.io/docs/troubleshooting/webpack-issues#react-create-react-app</a:t>
            </a:r>
            <a:endParaRPr lang="en-IN" dirty="0"/>
          </a:p>
          <a:p>
            <a:pPr marL="457200" indent="-457200">
              <a:buFont typeface="+mj-lt"/>
              <a:buAutoNum type="arabicPeriod"/>
            </a:pPr>
            <a:r>
              <a:rPr lang="en-IN" dirty="0">
                <a:hlinkClick r:id="rId4"/>
              </a:rPr>
              <a:t>https://github.com/facebook/create-react-app/issues/11756</a:t>
            </a:r>
            <a:endParaRPr lang="en-IN" dirty="0"/>
          </a:p>
          <a:p>
            <a:pPr marL="457200" indent="-457200">
              <a:buFont typeface="+mj-lt"/>
              <a:buAutoNum type="arabicPeriod"/>
            </a:pPr>
            <a:r>
              <a:rPr lang="en-IN" dirty="0">
                <a:hlinkClick r:id="rId5"/>
              </a:rPr>
              <a:t>https://stackoverflow.com/questions/45980173/react-axios-network-error</a:t>
            </a:r>
            <a:endParaRPr lang="en-IN" dirty="0"/>
          </a:p>
          <a:p>
            <a:pPr marL="457200" indent="-457200">
              <a:buFont typeface="+mj-lt"/>
              <a:buAutoNum type="arabicPeriod"/>
            </a:pPr>
            <a:r>
              <a:rPr lang="en-IN" dirty="0">
                <a:hlinkClick r:id="rId6"/>
              </a:rPr>
              <a:t>https://bobbyhadz.com/blog/react-axios-network-error-stack-trace</a:t>
            </a:r>
            <a:endParaRPr lang="en-IN" dirty="0"/>
          </a:p>
          <a:p>
            <a:pPr marL="457200" indent="-457200">
              <a:buFont typeface="+mj-lt"/>
              <a:buAutoNum type="arabicPeriod"/>
            </a:pPr>
            <a:r>
              <a:rPr lang="en-IN" dirty="0">
                <a:hlinkClick r:id="rId7"/>
              </a:rPr>
              <a:t>https://stackoverflow.com/questions/70398678/i-tried-to-polyfill-modules-in-webpack-5-but-not-working-reactjs</a:t>
            </a:r>
            <a:endParaRPr lang="en-IN" dirty="0"/>
          </a:p>
          <a:p>
            <a:pPr marL="457200" indent="-457200">
              <a:buFont typeface="+mj-lt"/>
              <a:buAutoNum type="arabicPeriod"/>
            </a:pPr>
            <a:r>
              <a:rPr lang="en-IN" dirty="0">
                <a:hlinkClick r:id="rId8"/>
              </a:rPr>
              <a:t>https://www.educative.io/answers/what-is-typeerror-cannot-read-property-state-of-undefined</a:t>
            </a:r>
            <a:endParaRPr lang="en-IN" dirty="0"/>
          </a:p>
          <a:p>
            <a:pPr marL="457200" indent="-457200">
              <a:buFont typeface="+mj-lt"/>
              <a:buAutoNum type="arabicPeriod"/>
            </a:pPr>
            <a:r>
              <a:rPr lang="en-IN" dirty="0">
                <a:hlinkClick r:id="rId9"/>
              </a:rPr>
              <a:t>https://bobbyhadz.com/blog/npm-missing-script-start</a:t>
            </a:r>
            <a:r>
              <a:rPr lang="en-IN" dirty="0"/>
              <a:t> </a:t>
            </a:r>
          </a:p>
          <a:p>
            <a:pPr marL="457200" indent="-457200">
              <a:buFont typeface="+mj-lt"/>
              <a:buAutoNum type="arabicPeriod"/>
            </a:pPr>
            <a:r>
              <a:rPr lang="en-IN" dirty="0">
                <a:hlinkClick r:id="rId10"/>
              </a:rPr>
              <a:t>https://answers.netlify.com/t/npm-err-missing-script-build/88337</a:t>
            </a:r>
            <a:r>
              <a:rPr lang="en-IN" dirty="0"/>
              <a:t> </a:t>
            </a:r>
          </a:p>
          <a:p>
            <a:pPr marL="457200" indent="-457200">
              <a:buFont typeface="+mj-lt"/>
              <a:buAutoNum type="arabicPeriod"/>
            </a:pPr>
            <a:endParaRPr lang="en-IN" dirty="0"/>
          </a:p>
        </p:txBody>
      </p:sp>
      <p:sp>
        <p:nvSpPr>
          <p:cNvPr id="5" name="TextBox 4">
            <a:extLst>
              <a:ext uri="{FF2B5EF4-FFF2-40B4-BE49-F238E27FC236}">
                <a16:creationId xmlns:a16="http://schemas.microsoft.com/office/drawing/2014/main" id="{AC03C21A-4130-7DDC-E1B4-C0C51EC51AE6}"/>
              </a:ext>
            </a:extLst>
          </p:cNvPr>
          <p:cNvSpPr txBox="1"/>
          <p:nvPr/>
        </p:nvSpPr>
        <p:spPr>
          <a:xfrm>
            <a:off x="573471" y="1583751"/>
            <a:ext cx="6097314" cy="369332"/>
          </a:xfrm>
          <a:prstGeom prst="rect">
            <a:avLst/>
          </a:prstGeom>
          <a:noFill/>
        </p:spPr>
        <p:txBody>
          <a:bodyPr wrap="square">
            <a:spAutoFit/>
          </a:bodyPr>
          <a:lstStyle/>
          <a:p>
            <a:r>
              <a:rPr lang="en-IN" dirty="0"/>
              <a:t>List the websites, resources you used</a:t>
            </a:r>
          </a:p>
        </p:txBody>
      </p:sp>
    </p:spTree>
    <p:extLst>
      <p:ext uri="{BB962C8B-B14F-4D97-AF65-F5344CB8AC3E}">
        <p14:creationId xmlns:p14="http://schemas.microsoft.com/office/powerpoint/2010/main" val="192685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2687-EA70-491C-8997-ABE139FD9638}"/>
              </a:ext>
            </a:extLst>
          </p:cNvPr>
          <p:cNvSpPr>
            <a:spLocks noGrp="1"/>
          </p:cNvSpPr>
          <p:nvPr>
            <p:ph type="title"/>
          </p:nvPr>
        </p:nvSpPr>
        <p:spPr>
          <a:xfrm>
            <a:off x="646111" y="851303"/>
            <a:ext cx="9404723" cy="1400530"/>
          </a:xfrm>
        </p:spPr>
        <p:txBody>
          <a:bodyPr/>
          <a:lstStyle/>
          <a:p>
            <a:r>
              <a:rPr lang="en-SG" dirty="0"/>
              <a:t>Implementation</a:t>
            </a:r>
          </a:p>
        </p:txBody>
      </p:sp>
      <p:graphicFrame>
        <p:nvGraphicFramePr>
          <p:cNvPr id="4" name="Content Placeholder 3">
            <a:extLst>
              <a:ext uri="{FF2B5EF4-FFF2-40B4-BE49-F238E27FC236}">
                <a16:creationId xmlns:a16="http://schemas.microsoft.com/office/drawing/2014/main" id="{02EFDDB0-82DE-5D18-2576-441A21F17660}"/>
              </a:ext>
            </a:extLst>
          </p:cNvPr>
          <p:cNvGraphicFramePr>
            <a:graphicFrameLocks noGrp="1"/>
          </p:cNvGraphicFramePr>
          <p:nvPr>
            <p:ph idx="1"/>
            <p:extLst>
              <p:ext uri="{D42A27DB-BD31-4B8C-83A1-F6EECF244321}">
                <p14:modId xmlns:p14="http://schemas.microsoft.com/office/powerpoint/2010/main" val="513232119"/>
              </p:ext>
            </p:extLst>
          </p:nvPr>
        </p:nvGraphicFramePr>
        <p:xfrm>
          <a:off x="806327" y="907159"/>
          <a:ext cx="10874385" cy="509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05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a:xfrm>
            <a:off x="169457" y="168717"/>
            <a:ext cx="9404723" cy="1400530"/>
          </a:xfrm>
        </p:spPr>
        <p:txBody>
          <a:bodyPr/>
          <a:lstStyle/>
          <a:p>
            <a:r>
              <a:rPr lang="en-IN" dirty="0"/>
              <a:t>Technical Environment </a:t>
            </a:r>
            <a:br>
              <a:rPr lang="en-IN" dirty="0"/>
            </a:br>
            <a:r>
              <a:rPr lang="en-IN" dirty="0"/>
              <a:t>and Tools Used</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41082" y="1473877"/>
            <a:ext cx="5157176" cy="5263281"/>
          </a:xfrm>
        </p:spPr>
        <p:style>
          <a:lnRef idx="1">
            <a:schemeClr val="dk1"/>
          </a:lnRef>
          <a:fillRef idx="2">
            <a:schemeClr val="dk1"/>
          </a:fillRef>
          <a:effectRef idx="1">
            <a:schemeClr val="dk1"/>
          </a:effectRef>
          <a:fontRef idx="minor">
            <a:schemeClr val="dk1"/>
          </a:fontRef>
        </p:style>
        <p:txBody>
          <a:bodyPr>
            <a:normAutofit fontScale="25000" lnSpcReduction="20000"/>
          </a:bodyPr>
          <a:lstStyle/>
          <a:p>
            <a:pPr marL="0" indent="0">
              <a:lnSpc>
                <a:spcPct val="107000"/>
              </a:lnSpc>
              <a:spcBef>
                <a:spcPts val="200"/>
              </a:spcBef>
              <a:buNone/>
            </a:pPr>
            <a:r>
              <a:rPr lang="en-SG" sz="6400" b="1" kern="100" cap="all"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rPr>
              <a:t>Technology</a:t>
            </a:r>
            <a:endParaRPr lang="en-SG" sz="6400" b="1" kern="100" dirty="0">
              <a:solidFill>
                <a:srgbClr val="0070C0"/>
              </a:solidFill>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Java 17 / 11 / 8</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Spring Boot 3 / 2 </a:t>
            </a:r>
            <a:br>
              <a:rPr lang="en-SG" sz="6400" kern="100" dirty="0">
                <a:effectLst/>
                <a:latin typeface="Abadi" panose="020F0502020204030204" pitchFamily="34" charset="0"/>
                <a:ea typeface="Calibri" panose="020F0502020204030204" pitchFamily="34" charset="0"/>
                <a:cs typeface="Times New Roman" panose="02020603050405020304" pitchFamily="18" charset="0"/>
              </a:rPr>
            </a:br>
            <a:r>
              <a:rPr lang="en-SG" sz="6400" kern="100" dirty="0">
                <a:effectLst/>
                <a:latin typeface="Abadi" panose="020F0502020204030204" pitchFamily="34" charset="0"/>
                <a:ea typeface="Calibri" panose="020F0502020204030204" pitchFamily="34" charset="0"/>
                <a:cs typeface="Times New Roman" panose="02020603050405020304" pitchFamily="18" charset="0"/>
              </a:rPr>
              <a:t>(with Spring Web MVC, Spring Data JPA)</a:t>
            </a:r>
          </a:p>
          <a:p>
            <a:pPr marL="342900" lvl="0" indent="-342900">
              <a:lnSpc>
                <a:spcPct val="107000"/>
              </a:lnSpc>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MySQL</a:t>
            </a:r>
          </a:p>
          <a:p>
            <a:pPr marL="342900" lvl="0" indent="-342900">
              <a:lnSpc>
                <a:spcPct val="107000"/>
              </a:lnSpc>
              <a:spcAft>
                <a:spcPts val="800"/>
              </a:spcAft>
              <a:buFont typeface="Symbol" panose="05050102010706020507" pitchFamily="18" charset="2"/>
              <a:buChar char=""/>
            </a:pPr>
            <a:r>
              <a:rPr lang="en-SG" sz="6400" kern="100" dirty="0">
                <a:effectLst/>
                <a:latin typeface="Abadi" panose="020F0502020204030204" pitchFamily="34" charset="0"/>
                <a:ea typeface="Calibri" panose="020F0502020204030204" pitchFamily="34" charset="0"/>
                <a:cs typeface="Times New Roman" panose="02020603050405020304" pitchFamily="18" charset="0"/>
              </a:rPr>
              <a:t>Maven</a:t>
            </a:r>
            <a:endParaRPr lang="en-SG" sz="6400" kern="100" dirty="0">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PROJECT DELIVERABLES </a:t>
            </a:r>
          </a:p>
          <a:p>
            <a:pPr indent="457200">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BACKEND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000000"/>
                </a:solidFill>
                <a:effectLst/>
                <a:latin typeface="Abadi" panose="020F0502020204030204" pitchFamily="34" charset="0"/>
                <a:ea typeface="Times New Roman" panose="02020603050405020304" pitchFamily="18" charset="0"/>
                <a:cs typeface="Times New Roman" panose="02020603050405020304" pitchFamily="18" charset="0"/>
              </a:rPr>
              <a:t>Spring Boot application with RESTful APIs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Database schema and data migration scripts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Unit tests for backend components</a:t>
            </a:r>
            <a:endParaRPr lang="en-SG" sz="6400" kern="100" dirty="0">
              <a:effectLst/>
              <a:latin typeface="Abad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SG" sz="6400" b="1" kern="100" dirty="0">
                <a:solidFill>
                  <a:srgbClr val="2F5496"/>
                </a:solidFill>
                <a:effectLst/>
                <a:latin typeface="Abadi" panose="020F0502020204030204" pitchFamily="34" charset="0"/>
                <a:ea typeface="Times New Roman" panose="02020603050405020304" pitchFamily="18" charset="0"/>
                <a:cs typeface="Times New Roman" panose="02020603050405020304" pitchFamily="18" charset="0"/>
              </a:rPr>
              <a:t>	FRONTEND</a:t>
            </a: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ReactJS application with user interface components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Routing and navigation between different pages</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742950" lvl="1" indent="-285750">
              <a:spcBef>
                <a:spcPts val="500"/>
              </a:spcBef>
              <a:spcAft>
                <a:spcPts val="750"/>
              </a:spcAft>
              <a:buSzPts val="1000"/>
              <a:buFont typeface="Courier New" panose="02070309020205020404" pitchFamily="49" charset="0"/>
              <a:buChar char="o"/>
              <a:tabLst>
                <a:tab pos="914400" algn="l"/>
              </a:tabLst>
            </a:pPr>
            <a:r>
              <a:rPr lang="en-IN" sz="6400" dirty="0">
                <a:solidFill>
                  <a:srgbClr val="1F1F1F"/>
                </a:solidFill>
                <a:effectLst/>
                <a:latin typeface="Abadi" panose="020F0502020204030204" pitchFamily="34" charset="0"/>
                <a:ea typeface="Times New Roman" panose="02020603050405020304" pitchFamily="18" charset="0"/>
                <a:cs typeface="Times New Roman" panose="02020603050405020304" pitchFamily="18" charset="0"/>
              </a:rPr>
              <a:t>Integration with backend APIs for data fetching and manipulation</a:t>
            </a:r>
            <a:endParaRPr lang="en-SG" sz="6400" dirty="0">
              <a:effectLst/>
              <a:latin typeface="Abad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descr="A screenshot of a computer program&#10;&#10;Description automatically generated">
            <a:extLst>
              <a:ext uri="{FF2B5EF4-FFF2-40B4-BE49-F238E27FC236}">
                <a16:creationId xmlns:a16="http://schemas.microsoft.com/office/drawing/2014/main" id="{5A454456-AF0F-7F80-FA0C-3578CADBA985}"/>
              </a:ext>
            </a:extLst>
          </p:cNvPr>
          <p:cNvPicPr>
            <a:picLocks noChangeAspect="1"/>
          </p:cNvPicPr>
          <p:nvPr/>
        </p:nvPicPr>
        <p:blipFill>
          <a:blip r:embed="rId2"/>
          <a:stretch>
            <a:fillRect/>
          </a:stretch>
        </p:blipFill>
        <p:spPr>
          <a:xfrm>
            <a:off x="9123940" y="-14076"/>
            <a:ext cx="2924129" cy="68861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81B6879-CD2D-4443-93D1-B8DEF699EBF8}"/>
              </a:ext>
            </a:extLst>
          </p:cNvPr>
          <p:cNvPicPr>
            <a:picLocks noChangeAspect="1"/>
          </p:cNvPicPr>
          <p:nvPr/>
        </p:nvPicPr>
        <p:blipFill>
          <a:blip r:embed="rId3"/>
          <a:stretch>
            <a:fillRect/>
          </a:stretch>
        </p:blipFill>
        <p:spPr>
          <a:xfrm>
            <a:off x="4218565" y="1183416"/>
            <a:ext cx="2105962" cy="3513308"/>
          </a:xfrm>
          <a:prstGeom prst="rect">
            <a:avLst/>
          </a:prstGeom>
        </p:spPr>
      </p:pic>
      <p:pic>
        <p:nvPicPr>
          <p:cNvPr id="6" name="Picture 5">
            <a:extLst>
              <a:ext uri="{FF2B5EF4-FFF2-40B4-BE49-F238E27FC236}">
                <a16:creationId xmlns:a16="http://schemas.microsoft.com/office/drawing/2014/main" id="{B1BE47A2-4B7C-F108-2C40-EC34F17F443C}"/>
              </a:ext>
            </a:extLst>
          </p:cNvPr>
          <p:cNvPicPr>
            <a:picLocks noChangeAspect="1"/>
          </p:cNvPicPr>
          <p:nvPr/>
        </p:nvPicPr>
        <p:blipFill>
          <a:blip r:embed="rId4"/>
          <a:stretch>
            <a:fillRect/>
          </a:stretch>
        </p:blipFill>
        <p:spPr>
          <a:xfrm>
            <a:off x="6382991" y="0"/>
            <a:ext cx="2624021" cy="5978781"/>
          </a:xfrm>
          <a:prstGeom prst="rect">
            <a:avLst/>
          </a:prstGeom>
        </p:spPr>
      </p:pic>
      <p:sp>
        <p:nvSpPr>
          <p:cNvPr id="7" name="Content Placeholder 2">
            <a:extLst>
              <a:ext uri="{FF2B5EF4-FFF2-40B4-BE49-F238E27FC236}">
                <a16:creationId xmlns:a16="http://schemas.microsoft.com/office/drawing/2014/main" id="{E4C3D6A7-6664-DEB4-EC49-C49BB57B02EA}"/>
              </a:ext>
            </a:extLst>
          </p:cNvPr>
          <p:cNvSpPr txBox="1">
            <a:spLocks/>
          </p:cNvSpPr>
          <p:nvPr/>
        </p:nvSpPr>
        <p:spPr>
          <a:xfrm>
            <a:off x="7763997" y="548979"/>
            <a:ext cx="1138899" cy="459206"/>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Visual Studio Code</a:t>
            </a:r>
          </a:p>
        </p:txBody>
      </p:sp>
      <p:sp>
        <p:nvSpPr>
          <p:cNvPr id="8" name="Content Placeholder 2">
            <a:extLst>
              <a:ext uri="{FF2B5EF4-FFF2-40B4-BE49-F238E27FC236}">
                <a16:creationId xmlns:a16="http://schemas.microsoft.com/office/drawing/2014/main" id="{7124E759-4C0B-1371-FE33-3F96C8D3C024}"/>
              </a:ext>
            </a:extLst>
          </p:cNvPr>
          <p:cNvSpPr txBox="1">
            <a:spLocks/>
          </p:cNvSpPr>
          <p:nvPr/>
        </p:nvSpPr>
        <p:spPr>
          <a:xfrm>
            <a:off x="10871201" y="6096422"/>
            <a:ext cx="1397914" cy="640736"/>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Eclipse project </a:t>
            </a:r>
            <a:br>
              <a:rPr lang="en-IN" dirty="0"/>
            </a:br>
            <a:r>
              <a:rPr lang="en-IN" dirty="0"/>
              <a:t>directory structure</a:t>
            </a:r>
          </a:p>
        </p:txBody>
      </p:sp>
      <p:sp>
        <p:nvSpPr>
          <p:cNvPr id="9" name="Content Placeholder 2">
            <a:extLst>
              <a:ext uri="{FF2B5EF4-FFF2-40B4-BE49-F238E27FC236}">
                <a16:creationId xmlns:a16="http://schemas.microsoft.com/office/drawing/2014/main" id="{B3A1F18F-742D-A792-6233-0B9C174E7E07}"/>
              </a:ext>
            </a:extLst>
          </p:cNvPr>
          <p:cNvSpPr txBox="1">
            <a:spLocks/>
          </p:cNvSpPr>
          <p:nvPr/>
        </p:nvSpPr>
        <p:spPr>
          <a:xfrm>
            <a:off x="5198257" y="4350615"/>
            <a:ext cx="1155501" cy="346109"/>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Netbeans</a:t>
            </a:r>
            <a:endParaRPr lang="en-IN" dirty="0"/>
          </a:p>
        </p:txBody>
      </p:sp>
    </p:spTree>
    <p:extLst>
      <p:ext uri="{BB962C8B-B14F-4D97-AF65-F5344CB8AC3E}">
        <p14:creationId xmlns:p14="http://schemas.microsoft.com/office/powerpoint/2010/main" val="360723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4FC831-0A92-305A-BA1C-933E27B354EC}"/>
              </a:ext>
            </a:extLst>
          </p:cNvPr>
          <p:cNvSpPr txBox="1">
            <a:spLocks/>
          </p:cNvSpPr>
          <p:nvPr/>
        </p:nvSpPr>
        <p:spPr>
          <a:xfrm>
            <a:off x="9525240" y="1166995"/>
            <a:ext cx="2256016" cy="36933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MySQL – Column Table</a:t>
            </a:r>
          </a:p>
        </p:txBody>
      </p:sp>
      <p:sp>
        <p:nvSpPr>
          <p:cNvPr id="21" name="Content Placeholder 2">
            <a:extLst>
              <a:ext uri="{FF2B5EF4-FFF2-40B4-BE49-F238E27FC236}">
                <a16:creationId xmlns:a16="http://schemas.microsoft.com/office/drawing/2014/main" id="{46387FE2-D777-6E3F-F936-33A07B2A8AE1}"/>
              </a:ext>
            </a:extLst>
          </p:cNvPr>
          <p:cNvSpPr txBox="1">
            <a:spLocks/>
          </p:cNvSpPr>
          <p:nvPr/>
        </p:nvSpPr>
        <p:spPr>
          <a:xfrm>
            <a:off x="191179" y="261070"/>
            <a:ext cx="2100046" cy="36933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Github</a:t>
            </a:r>
            <a:r>
              <a:rPr lang="en-IN" dirty="0"/>
              <a:t> version control</a:t>
            </a:r>
          </a:p>
        </p:txBody>
      </p:sp>
      <p:pic>
        <p:nvPicPr>
          <p:cNvPr id="23" name="Picture 22">
            <a:extLst>
              <a:ext uri="{FF2B5EF4-FFF2-40B4-BE49-F238E27FC236}">
                <a16:creationId xmlns:a16="http://schemas.microsoft.com/office/drawing/2014/main" id="{B9E59395-4DB1-7F63-20DA-AC3761EE4BD5}"/>
              </a:ext>
            </a:extLst>
          </p:cNvPr>
          <p:cNvPicPr>
            <a:picLocks noChangeAspect="1"/>
          </p:cNvPicPr>
          <p:nvPr/>
        </p:nvPicPr>
        <p:blipFill>
          <a:blip r:embed="rId2"/>
          <a:stretch>
            <a:fillRect/>
          </a:stretch>
        </p:blipFill>
        <p:spPr>
          <a:xfrm>
            <a:off x="69259" y="558663"/>
            <a:ext cx="8760216" cy="603826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A474EA12-50D4-030B-D229-6AA963CC744C}"/>
              </a:ext>
            </a:extLst>
          </p:cNvPr>
          <p:cNvPicPr>
            <a:picLocks noChangeAspect="1"/>
          </p:cNvPicPr>
          <p:nvPr/>
        </p:nvPicPr>
        <p:blipFill>
          <a:blip r:embed="rId3"/>
          <a:stretch>
            <a:fillRect/>
          </a:stretch>
        </p:blipFill>
        <p:spPr>
          <a:xfrm>
            <a:off x="6391231" y="1455047"/>
            <a:ext cx="5731510" cy="5335270"/>
          </a:xfrm>
          <a:prstGeom prst="rect">
            <a:avLst/>
          </a:prstGeom>
        </p:spPr>
      </p:pic>
    </p:spTree>
    <p:extLst>
      <p:ext uri="{BB962C8B-B14F-4D97-AF65-F5344CB8AC3E}">
        <p14:creationId xmlns:p14="http://schemas.microsoft.com/office/powerpoint/2010/main" val="120171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CC856CA-583D-7473-E4E2-AC3248D3D309}"/>
              </a:ext>
            </a:extLst>
          </p:cNvPr>
          <p:cNvPicPr>
            <a:picLocks noChangeAspect="1"/>
          </p:cNvPicPr>
          <p:nvPr/>
        </p:nvPicPr>
        <p:blipFill>
          <a:blip r:embed="rId2"/>
          <a:stretch>
            <a:fillRect/>
          </a:stretch>
        </p:blipFill>
        <p:spPr>
          <a:xfrm>
            <a:off x="0" y="17145"/>
            <a:ext cx="5731510" cy="3411855"/>
          </a:xfrm>
          <a:prstGeom prst="rect">
            <a:avLst/>
          </a:prstGeom>
        </p:spPr>
      </p:pic>
      <p:sp>
        <p:nvSpPr>
          <p:cNvPr id="7" name="Content Placeholder 2">
            <a:extLst>
              <a:ext uri="{FF2B5EF4-FFF2-40B4-BE49-F238E27FC236}">
                <a16:creationId xmlns:a16="http://schemas.microsoft.com/office/drawing/2014/main" id="{A4FE5D3A-801C-5315-91ED-9097BF2C5EF0}"/>
              </a:ext>
            </a:extLst>
          </p:cNvPr>
          <p:cNvSpPr txBox="1">
            <a:spLocks/>
          </p:cNvSpPr>
          <p:nvPr/>
        </p:nvSpPr>
        <p:spPr>
          <a:xfrm>
            <a:off x="3727939" y="481475"/>
            <a:ext cx="775040" cy="200556"/>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JSON</a:t>
            </a:r>
          </a:p>
        </p:txBody>
      </p:sp>
      <p:pic>
        <p:nvPicPr>
          <p:cNvPr id="8" name="Picture 7" descr="A screenshot of a computer&#10;&#10;Description automatically generated">
            <a:extLst>
              <a:ext uri="{FF2B5EF4-FFF2-40B4-BE49-F238E27FC236}">
                <a16:creationId xmlns:a16="http://schemas.microsoft.com/office/drawing/2014/main" id="{A2159DAF-F453-F4B8-54F9-A2AE1D88894B}"/>
              </a:ext>
            </a:extLst>
          </p:cNvPr>
          <p:cNvPicPr>
            <a:picLocks noChangeAspect="1"/>
          </p:cNvPicPr>
          <p:nvPr/>
        </p:nvPicPr>
        <p:blipFill rotWithShape="1">
          <a:blip r:embed="rId3"/>
          <a:srcRect l="30866" t="16182" r="3175" b="18512"/>
          <a:stretch/>
        </p:blipFill>
        <p:spPr bwMode="auto">
          <a:xfrm>
            <a:off x="6739890" y="0"/>
            <a:ext cx="5452110" cy="3104515"/>
          </a:xfrm>
          <a:prstGeom prst="rect">
            <a:avLst/>
          </a:prstGeom>
          <a:ln>
            <a:noFill/>
          </a:ln>
          <a:extLst>
            <a:ext uri="{53640926-AAD7-44D8-BBD7-CCE9431645EC}">
              <a14:shadowObscured xmlns:a14="http://schemas.microsoft.com/office/drawing/2010/main"/>
            </a:ext>
          </a:extLst>
        </p:spPr>
      </p:pic>
      <p:sp>
        <p:nvSpPr>
          <p:cNvPr id="9" name="Content Placeholder 2">
            <a:extLst>
              <a:ext uri="{FF2B5EF4-FFF2-40B4-BE49-F238E27FC236}">
                <a16:creationId xmlns:a16="http://schemas.microsoft.com/office/drawing/2014/main" id="{A1800E11-4F25-21CD-7FAE-0B0B0284A63D}"/>
              </a:ext>
            </a:extLst>
          </p:cNvPr>
          <p:cNvSpPr txBox="1">
            <a:spLocks/>
          </p:cNvSpPr>
          <p:nvPr/>
        </p:nvSpPr>
        <p:spPr>
          <a:xfrm>
            <a:off x="11042921" y="2864884"/>
            <a:ext cx="1220517" cy="200556"/>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Postman</a:t>
            </a:r>
          </a:p>
        </p:txBody>
      </p:sp>
      <p:pic>
        <p:nvPicPr>
          <p:cNvPr id="11" name="Picture 10">
            <a:extLst>
              <a:ext uri="{FF2B5EF4-FFF2-40B4-BE49-F238E27FC236}">
                <a16:creationId xmlns:a16="http://schemas.microsoft.com/office/drawing/2014/main" id="{0958B100-3CA6-589E-A3E3-E0972AE72DCA}"/>
              </a:ext>
            </a:extLst>
          </p:cNvPr>
          <p:cNvPicPr>
            <a:picLocks noChangeAspect="1"/>
          </p:cNvPicPr>
          <p:nvPr/>
        </p:nvPicPr>
        <p:blipFill>
          <a:blip r:embed="rId4"/>
          <a:stretch>
            <a:fillRect/>
          </a:stretch>
        </p:blipFill>
        <p:spPr>
          <a:xfrm>
            <a:off x="1834482" y="1484953"/>
            <a:ext cx="7984216" cy="5384356"/>
          </a:xfrm>
          <a:prstGeom prst="rect">
            <a:avLst/>
          </a:prstGeom>
        </p:spPr>
      </p:pic>
      <p:sp>
        <p:nvSpPr>
          <p:cNvPr id="12" name="Content Placeholder 2">
            <a:extLst>
              <a:ext uri="{FF2B5EF4-FFF2-40B4-BE49-F238E27FC236}">
                <a16:creationId xmlns:a16="http://schemas.microsoft.com/office/drawing/2014/main" id="{A5FB768E-6298-F8D7-5B94-A8D39BB54637}"/>
              </a:ext>
            </a:extLst>
          </p:cNvPr>
          <p:cNvSpPr txBox="1">
            <a:spLocks/>
          </p:cNvSpPr>
          <p:nvPr/>
        </p:nvSpPr>
        <p:spPr>
          <a:xfrm>
            <a:off x="8151643" y="1845120"/>
            <a:ext cx="1220517" cy="200556"/>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Spring boot</a:t>
            </a:r>
          </a:p>
        </p:txBody>
      </p:sp>
    </p:spTree>
    <p:extLst>
      <p:ext uri="{BB962C8B-B14F-4D97-AF65-F5344CB8AC3E}">
        <p14:creationId xmlns:p14="http://schemas.microsoft.com/office/powerpoint/2010/main" val="199876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2D6835-2EF2-9FC4-B503-9B1E3F791542}"/>
              </a:ext>
            </a:extLst>
          </p:cNvPr>
          <p:cNvPicPr>
            <a:picLocks noChangeAspect="1"/>
          </p:cNvPicPr>
          <p:nvPr/>
        </p:nvPicPr>
        <p:blipFill>
          <a:blip r:embed="rId2"/>
          <a:stretch>
            <a:fillRect/>
          </a:stretch>
        </p:blipFill>
        <p:spPr>
          <a:xfrm>
            <a:off x="0" y="1954"/>
            <a:ext cx="7129728" cy="6420338"/>
          </a:xfrm>
          <a:prstGeom prst="rect">
            <a:avLst/>
          </a:prstGeom>
        </p:spPr>
      </p:pic>
      <p:pic>
        <p:nvPicPr>
          <p:cNvPr id="15" name="Picture 14">
            <a:extLst>
              <a:ext uri="{FF2B5EF4-FFF2-40B4-BE49-F238E27FC236}">
                <a16:creationId xmlns:a16="http://schemas.microsoft.com/office/drawing/2014/main" id="{C91234EA-F805-A0DD-3A80-CE2EE0A0AB98}"/>
              </a:ext>
            </a:extLst>
          </p:cNvPr>
          <p:cNvPicPr>
            <a:picLocks noChangeAspect="1"/>
          </p:cNvPicPr>
          <p:nvPr/>
        </p:nvPicPr>
        <p:blipFill>
          <a:blip r:embed="rId3"/>
          <a:stretch>
            <a:fillRect/>
          </a:stretch>
        </p:blipFill>
        <p:spPr>
          <a:xfrm>
            <a:off x="7190154" y="-7051"/>
            <a:ext cx="5001846" cy="3436051"/>
          </a:xfrm>
          <a:prstGeom prst="rect">
            <a:avLst/>
          </a:prstGeom>
        </p:spPr>
      </p:pic>
      <p:pic>
        <p:nvPicPr>
          <p:cNvPr id="11" name="Picture 10">
            <a:extLst>
              <a:ext uri="{FF2B5EF4-FFF2-40B4-BE49-F238E27FC236}">
                <a16:creationId xmlns:a16="http://schemas.microsoft.com/office/drawing/2014/main" id="{F7F9B956-48C9-C525-D7C3-800D483F937A}"/>
              </a:ext>
            </a:extLst>
          </p:cNvPr>
          <p:cNvPicPr>
            <a:picLocks noChangeAspect="1"/>
          </p:cNvPicPr>
          <p:nvPr/>
        </p:nvPicPr>
        <p:blipFill>
          <a:blip r:embed="rId4"/>
          <a:stretch>
            <a:fillRect/>
          </a:stretch>
        </p:blipFill>
        <p:spPr>
          <a:xfrm>
            <a:off x="6435825" y="3210169"/>
            <a:ext cx="5756175" cy="3645877"/>
          </a:xfrm>
          <a:prstGeom prst="rect">
            <a:avLst/>
          </a:prstGeom>
        </p:spPr>
      </p:pic>
    </p:spTree>
    <p:extLst>
      <p:ext uri="{BB962C8B-B14F-4D97-AF65-F5344CB8AC3E}">
        <p14:creationId xmlns:p14="http://schemas.microsoft.com/office/powerpoint/2010/main" val="10412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System Design </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a:xfrm>
            <a:off x="646111" y="1460204"/>
            <a:ext cx="4203475" cy="4195481"/>
          </a:xfrm>
        </p:spPr>
        <p:txBody>
          <a:bodyPr/>
          <a:lstStyle/>
          <a:p>
            <a:r>
              <a:rPr lang="en-IN" dirty="0"/>
              <a:t>Block diagram/system architecture diagram of the system</a:t>
            </a:r>
          </a:p>
        </p:txBody>
      </p:sp>
      <p:pic>
        <p:nvPicPr>
          <p:cNvPr id="4" name="Picture 3" descr="A diagram of a service&#10;&#10;Description automatically generated">
            <a:extLst>
              <a:ext uri="{FF2B5EF4-FFF2-40B4-BE49-F238E27FC236}">
                <a16:creationId xmlns:a16="http://schemas.microsoft.com/office/drawing/2014/main" id="{AACA219F-FFB7-02EC-1744-B7A415FF9A9D}"/>
              </a:ext>
            </a:extLst>
          </p:cNvPr>
          <p:cNvPicPr>
            <a:picLocks noChangeAspect="1"/>
          </p:cNvPicPr>
          <p:nvPr/>
        </p:nvPicPr>
        <p:blipFill>
          <a:blip r:embed="rId2"/>
          <a:stretch>
            <a:fillRect/>
          </a:stretch>
        </p:blipFill>
        <p:spPr>
          <a:xfrm>
            <a:off x="4993954" y="28450"/>
            <a:ext cx="7106075" cy="3102708"/>
          </a:xfrm>
          <a:prstGeom prst="rect">
            <a:avLst/>
          </a:prstGeom>
          <a:ln>
            <a:solidFill>
              <a:schemeClr val="accent1"/>
            </a:solidFill>
          </a:ln>
        </p:spPr>
      </p:pic>
      <p:pic>
        <p:nvPicPr>
          <p:cNvPr id="5" name="Picture 4" descr="A diagram of security in action&#10;&#10;Description automatically generated">
            <a:extLst>
              <a:ext uri="{FF2B5EF4-FFF2-40B4-BE49-F238E27FC236}">
                <a16:creationId xmlns:a16="http://schemas.microsoft.com/office/drawing/2014/main" id="{BF9B6967-83F8-61F7-84E5-45ED027CBC15}"/>
              </a:ext>
            </a:extLst>
          </p:cNvPr>
          <p:cNvPicPr>
            <a:picLocks noChangeAspect="1"/>
          </p:cNvPicPr>
          <p:nvPr/>
        </p:nvPicPr>
        <p:blipFill>
          <a:blip r:embed="rId3"/>
          <a:stretch>
            <a:fillRect/>
          </a:stretch>
        </p:blipFill>
        <p:spPr>
          <a:xfrm>
            <a:off x="515816" y="2860734"/>
            <a:ext cx="6955971" cy="3968816"/>
          </a:xfrm>
          <a:prstGeom prst="rect">
            <a:avLst/>
          </a:prstGeom>
        </p:spPr>
      </p:pic>
      <p:pic>
        <p:nvPicPr>
          <p:cNvPr id="11" name="Picture 10">
            <a:extLst>
              <a:ext uri="{FF2B5EF4-FFF2-40B4-BE49-F238E27FC236}">
                <a16:creationId xmlns:a16="http://schemas.microsoft.com/office/drawing/2014/main" id="{BCF8D838-8FA5-FCAF-485C-04DB38E0C5D3}"/>
              </a:ext>
            </a:extLst>
          </p:cNvPr>
          <p:cNvPicPr>
            <a:picLocks noChangeAspect="1"/>
          </p:cNvPicPr>
          <p:nvPr/>
        </p:nvPicPr>
        <p:blipFill>
          <a:blip r:embed="rId4"/>
          <a:stretch>
            <a:fillRect/>
          </a:stretch>
        </p:blipFill>
        <p:spPr>
          <a:xfrm>
            <a:off x="8779031" y="4364227"/>
            <a:ext cx="3241030" cy="2145253"/>
          </a:xfrm>
          <a:prstGeom prst="rect">
            <a:avLst/>
          </a:prstGeom>
        </p:spPr>
      </p:pic>
    </p:spTree>
    <p:extLst>
      <p:ext uri="{BB962C8B-B14F-4D97-AF65-F5344CB8AC3E}">
        <p14:creationId xmlns:p14="http://schemas.microsoft.com/office/powerpoint/2010/main" val="25677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3BA3-2826-19F3-0545-366465D7162C}"/>
              </a:ext>
            </a:extLst>
          </p:cNvPr>
          <p:cNvSpPr>
            <a:spLocks noGrp="1"/>
          </p:cNvSpPr>
          <p:nvPr>
            <p:ph type="title"/>
          </p:nvPr>
        </p:nvSpPr>
        <p:spPr/>
        <p:txBody>
          <a:bodyPr/>
          <a:lstStyle/>
          <a:p>
            <a:r>
              <a:rPr lang="en-IN" dirty="0"/>
              <a:t>Classes and Methods</a:t>
            </a:r>
          </a:p>
        </p:txBody>
      </p:sp>
      <p:sp>
        <p:nvSpPr>
          <p:cNvPr id="3" name="Content Placeholder 2">
            <a:extLst>
              <a:ext uri="{FF2B5EF4-FFF2-40B4-BE49-F238E27FC236}">
                <a16:creationId xmlns:a16="http://schemas.microsoft.com/office/drawing/2014/main" id="{ED830C1F-89BF-8246-48CD-84E5B20C70B0}"/>
              </a:ext>
            </a:extLst>
          </p:cNvPr>
          <p:cNvSpPr>
            <a:spLocks noGrp="1"/>
          </p:cNvSpPr>
          <p:nvPr>
            <p:ph idx="1"/>
          </p:nvPr>
        </p:nvSpPr>
        <p:spPr/>
        <p:txBody>
          <a:bodyPr/>
          <a:lstStyle/>
          <a:p>
            <a:r>
              <a:rPr lang="en-IN" dirty="0"/>
              <a:t>List of Classes and methods used</a:t>
            </a:r>
          </a:p>
        </p:txBody>
      </p:sp>
      <p:pic>
        <p:nvPicPr>
          <p:cNvPr id="4" name="Picture 3" descr="A diagram of a company&#10;&#10;Description automatically generated">
            <a:extLst>
              <a:ext uri="{FF2B5EF4-FFF2-40B4-BE49-F238E27FC236}">
                <a16:creationId xmlns:a16="http://schemas.microsoft.com/office/drawing/2014/main" id="{24FE6C29-73AC-B84F-3713-81082E44966F}"/>
              </a:ext>
            </a:extLst>
          </p:cNvPr>
          <p:cNvPicPr>
            <a:picLocks noChangeAspect="1"/>
          </p:cNvPicPr>
          <p:nvPr/>
        </p:nvPicPr>
        <p:blipFill>
          <a:blip r:embed="rId2"/>
          <a:stretch>
            <a:fillRect/>
          </a:stretch>
        </p:blipFill>
        <p:spPr>
          <a:xfrm>
            <a:off x="206035" y="1470671"/>
            <a:ext cx="6231086" cy="4934611"/>
          </a:xfrm>
          <a:prstGeom prst="rect">
            <a:avLst/>
          </a:prstGeom>
        </p:spPr>
      </p:pic>
      <p:pic>
        <p:nvPicPr>
          <p:cNvPr id="7" name="Picture 6">
            <a:extLst>
              <a:ext uri="{FF2B5EF4-FFF2-40B4-BE49-F238E27FC236}">
                <a16:creationId xmlns:a16="http://schemas.microsoft.com/office/drawing/2014/main" id="{EAD67B6C-E693-FB43-6909-BBD6BCB38224}"/>
              </a:ext>
            </a:extLst>
          </p:cNvPr>
          <p:cNvPicPr>
            <a:picLocks noChangeAspect="1"/>
          </p:cNvPicPr>
          <p:nvPr/>
        </p:nvPicPr>
        <p:blipFill>
          <a:blip r:embed="rId3"/>
          <a:stretch>
            <a:fillRect/>
          </a:stretch>
        </p:blipFill>
        <p:spPr>
          <a:xfrm>
            <a:off x="6620544" y="560235"/>
            <a:ext cx="5235394" cy="5845047"/>
          </a:xfrm>
          <a:prstGeom prst="rect">
            <a:avLst/>
          </a:prstGeom>
        </p:spPr>
      </p:pic>
    </p:spTree>
    <p:extLst>
      <p:ext uri="{BB962C8B-B14F-4D97-AF65-F5344CB8AC3E}">
        <p14:creationId xmlns:p14="http://schemas.microsoft.com/office/powerpoint/2010/main" val="241823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740</TotalTime>
  <Words>686</Words>
  <Application>Microsoft Office PowerPoint</Application>
  <PresentationFormat>Widescreen</PresentationFormat>
  <Paragraphs>93</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Abadi</vt:lpstr>
      <vt:lpstr>Arial</vt:lpstr>
      <vt:lpstr>Calibri</vt:lpstr>
      <vt:lpstr>Calibri Light</vt:lpstr>
      <vt:lpstr>Cambria</vt:lpstr>
      <vt:lpstr>Century Gothic</vt:lpstr>
      <vt:lpstr>Courier New</vt:lpstr>
      <vt:lpstr>Symbol</vt:lpstr>
      <vt:lpstr>Times New Roman</vt:lpstr>
      <vt:lpstr>Wingdings 3</vt:lpstr>
      <vt:lpstr>Ion</vt:lpstr>
      <vt:lpstr>Online Library Website</vt:lpstr>
      <vt:lpstr>Project Objective</vt:lpstr>
      <vt:lpstr>Implementation</vt:lpstr>
      <vt:lpstr>Technical Environment  and Tools Used</vt:lpstr>
      <vt:lpstr>PowerPoint Presentation</vt:lpstr>
      <vt:lpstr>PowerPoint Presentation</vt:lpstr>
      <vt:lpstr>PowerPoint Presentation</vt:lpstr>
      <vt:lpstr>System Design </vt:lpstr>
      <vt:lpstr>Classes and Methods</vt:lpstr>
      <vt:lpstr>Screen Capture of Web Pages</vt:lpstr>
      <vt:lpstr>UAT Test Cases</vt:lpstr>
      <vt:lpstr>Project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Improvements</vt:lpstr>
      <vt:lpstr>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Library Website</dc:title>
  <dc:creator>Priya Sadhale</dc:creator>
  <cp:lastModifiedBy>Josh Lim</cp:lastModifiedBy>
  <cp:revision>15</cp:revision>
  <dcterms:created xsi:type="dcterms:W3CDTF">2023-12-20T01:43:29Z</dcterms:created>
  <dcterms:modified xsi:type="dcterms:W3CDTF">2023-12-22T05:03:38Z</dcterms:modified>
</cp:coreProperties>
</file>